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8"/>
  </p:notesMasterIdLst>
  <p:sldIdLst>
    <p:sldId id="256" r:id="rId2"/>
    <p:sldId id="258" r:id="rId3"/>
    <p:sldId id="257" r:id="rId4"/>
    <p:sldId id="353" r:id="rId5"/>
    <p:sldId id="368" r:id="rId6"/>
    <p:sldId id="369" r:id="rId7"/>
    <p:sldId id="381" r:id="rId8"/>
    <p:sldId id="371" r:id="rId9"/>
    <p:sldId id="270" r:id="rId10"/>
    <p:sldId id="289" r:id="rId11"/>
    <p:sldId id="273" r:id="rId12"/>
    <p:sldId id="276" r:id="rId13"/>
    <p:sldId id="294" r:id="rId14"/>
    <p:sldId id="284" r:id="rId15"/>
    <p:sldId id="286" r:id="rId16"/>
    <p:sldId id="287" r:id="rId17"/>
    <p:sldId id="295" r:id="rId18"/>
    <p:sldId id="297" r:id="rId19"/>
    <p:sldId id="334" r:id="rId20"/>
    <p:sldId id="370" r:id="rId21"/>
    <p:sldId id="336" r:id="rId22"/>
    <p:sldId id="361" r:id="rId23"/>
    <p:sldId id="362" r:id="rId24"/>
    <p:sldId id="363" r:id="rId25"/>
    <p:sldId id="378" r:id="rId26"/>
    <p:sldId id="280" r:id="rId27"/>
    <p:sldId id="372" r:id="rId28"/>
    <p:sldId id="356" r:id="rId29"/>
    <p:sldId id="298" r:id="rId30"/>
    <p:sldId id="359" r:id="rId31"/>
    <p:sldId id="299" r:id="rId32"/>
    <p:sldId id="281" r:id="rId33"/>
    <p:sldId id="339" r:id="rId34"/>
    <p:sldId id="340" r:id="rId35"/>
    <p:sldId id="308" r:id="rId36"/>
    <p:sldId id="309" r:id="rId37"/>
    <p:sldId id="310" r:id="rId38"/>
    <p:sldId id="377" r:id="rId39"/>
    <p:sldId id="311" r:id="rId40"/>
    <p:sldId id="282" r:id="rId41"/>
    <p:sldId id="379" r:id="rId42"/>
    <p:sldId id="341" r:id="rId43"/>
    <p:sldId id="373" r:id="rId44"/>
    <p:sldId id="395" r:id="rId45"/>
    <p:sldId id="396" r:id="rId46"/>
    <p:sldId id="398" r:id="rId47"/>
    <p:sldId id="397" r:id="rId48"/>
    <p:sldId id="300" r:id="rId49"/>
    <p:sldId id="314" r:id="rId50"/>
    <p:sldId id="400" r:id="rId51"/>
    <p:sldId id="406" r:id="rId52"/>
    <p:sldId id="301" r:id="rId53"/>
    <p:sldId id="317" r:id="rId54"/>
    <p:sldId id="316" r:id="rId55"/>
    <p:sldId id="302" r:id="rId56"/>
    <p:sldId id="318" r:id="rId57"/>
    <p:sldId id="303" r:id="rId58"/>
    <p:sldId id="374" r:id="rId59"/>
    <p:sldId id="375" r:id="rId60"/>
    <p:sldId id="326" r:id="rId61"/>
    <p:sldId id="327" r:id="rId62"/>
    <p:sldId id="401" r:id="rId63"/>
    <p:sldId id="402" r:id="rId64"/>
    <p:sldId id="329" r:id="rId65"/>
    <p:sldId id="330" r:id="rId66"/>
    <p:sldId id="331" r:id="rId67"/>
    <p:sldId id="332" r:id="rId68"/>
    <p:sldId id="319" r:id="rId69"/>
    <p:sldId id="320" r:id="rId70"/>
    <p:sldId id="321" r:id="rId71"/>
    <p:sldId id="322" r:id="rId72"/>
    <p:sldId id="383" r:id="rId73"/>
    <p:sldId id="323" r:id="rId74"/>
    <p:sldId id="324" r:id="rId75"/>
    <p:sldId id="376" r:id="rId76"/>
    <p:sldId id="325" r:id="rId77"/>
    <p:sldId id="388" r:id="rId78"/>
    <p:sldId id="333" r:id="rId79"/>
    <p:sldId id="346" r:id="rId80"/>
    <p:sldId id="343" r:id="rId81"/>
    <p:sldId id="408" r:id="rId82"/>
    <p:sldId id="410" r:id="rId83"/>
    <p:sldId id="409" r:id="rId84"/>
    <p:sldId id="344" r:id="rId85"/>
    <p:sldId id="345" r:id="rId86"/>
    <p:sldId id="407" r:id="rId87"/>
    <p:sldId id="389" r:id="rId88"/>
    <p:sldId id="264" r:id="rId89"/>
    <p:sldId id="364" r:id="rId90"/>
    <p:sldId id="405" r:id="rId91"/>
    <p:sldId id="390" r:id="rId92"/>
    <p:sldId id="349" r:id="rId93"/>
    <p:sldId id="348" r:id="rId94"/>
    <p:sldId id="351" r:id="rId95"/>
    <p:sldId id="350" r:id="rId96"/>
    <p:sldId id="391" r:id="rId9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36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8294C-2357-4C9E-B7D4-97090A27921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869BE551-5A05-490F-8DDF-9E061AEC9DBB}">
      <dgm:prSet phldrT="[Text]"/>
      <dgm:spPr/>
      <dgm:t>
        <a:bodyPr/>
        <a:lstStyle/>
        <a:p>
          <a:r>
            <a:rPr lang="en-US" dirty="0" smtClean="0"/>
            <a:t>value1</a:t>
          </a:r>
          <a:endParaRPr lang="en-US" dirty="0"/>
        </a:p>
      </dgm:t>
    </dgm:pt>
    <dgm:pt modelId="{0B33DAEB-A7BA-4869-9CA5-F2974C4B48FC}" type="parTrans" cxnId="{7F78AAA5-7066-4112-9568-1005A5520CCC}">
      <dgm:prSet/>
      <dgm:spPr/>
      <dgm:t>
        <a:bodyPr/>
        <a:lstStyle/>
        <a:p>
          <a:endParaRPr lang="en-US"/>
        </a:p>
      </dgm:t>
    </dgm:pt>
    <dgm:pt modelId="{219C9DBE-54B7-41EC-B261-3AE4EDEB2585}" type="sibTrans" cxnId="{7F78AAA5-7066-4112-9568-1005A5520CCC}">
      <dgm:prSet/>
      <dgm:spPr/>
      <dgm:t>
        <a:bodyPr/>
        <a:lstStyle/>
        <a:p>
          <a:endParaRPr lang="en-US"/>
        </a:p>
      </dgm:t>
    </dgm:pt>
    <dgm:pt modelId="{BB6B4F60-31DA-49A0-8B69-DC7548AAC75A}">
      <dgm:prSet phldrT="[Text]"/>
      <dgm:spPr/>
      <dgm:t>
        <a:bodyPr/>
        <a:lstStyle/>
        <a:p>
          <a:r>
            <a:rPr lang="en-US" dirty="0" smtClean="0"/>
            <a:t>value2</a:t>
          </a:r>
          <a:endParaRPr lang="en-US" dirty="0"/>
        </a:p>
      </dgm:t>
    </dgm:pt>
    <dgm:pt modelId="{4A990BF4-81C7-4C00-95F9-255C38418139}" type="parTrans" cxnId="{15BD30DE-BB4F-41F4-A134-548797363AB0}">
      <dgm:prSet/>
      <dgm:spPr/>
      <dgm:t>
        <a:bodyPr/>
        <a:lstStyle/>
        <a:p>
          <a:endParaRPr lang="en-US"/>
        </a:p>
      </dgm:t>
    </dgm:pt>
    <dgm:pt modelId="{31C26A84-6293-4BF2-882B-2BFC6FFA8666}" type="sibTrans" cxnId="{15BD30DE-BB4F-41F4-A134-548797363AB0}">
      <dgm:prSet/>
      <dgm:spPr/>
      <dgm:t>
        <a:bodyPr/>
        <a:lstStyle/>
        <a:p>
          <a:endParaRPr lang="en-US"/>
        </a:p>
      </dgm:t>
    </dgm:pt>
    <dgm:pt modelId="{CDECDC6D-F1E9-4D9B-8DB6-2F23597552D7}">
      <dgm:prSet phldrT="[Text]"/>
      <dgm:spPr/>
      <dgm:t>
        <a:bodyPr/>
        <a:lstStyle/>
        <a:p>
          <a:r>
            <a:rPr lang="en-US" dirty="0" smtClean="0"/>
            <a:t>value3</a:t>
          </a:r>
          <a:endParaRPr lang="en-US" dirty="0"/>
        </a:p>
      </dgm:t>
    </dgm:pt>
    <dgm:pt modelId="{6399568D-BDD7-4B34-B412-B24233FF691D}" type="parTrans" cxnId="{EA5280C5-0280-471D-95E4-44A710075741}">
      <dgm:prSet/>
      <dgm:spPr/>
      <dgm:t>
        <a:bodyPr/>
        <a:lstStyle/>
        <a:p>
          <a:endParaRPr lang="en-US"/>
        </a:p>
      </dgm:t>
    </dgm:pt>
    <dgm:pt modelId="{F162C403-FECA-42FA-B7B9-D2F512D53CDA}" type="sibTrans" cxnId="{EA5280C5-0280-471D-95E4-44A710075741}">
      <dgm:prSet/>
      <dgm:spPr/>
      <dgm:t>
        <a:bodyPr/>
        <a:lstStyle/>
        <a:p>
          <a:endParaRPr lang="en-US"/>
        </a:p>
      </dgm:t>
    </dgm:pt>
    <dgm:pt modelId="{50FB87F1-E2BB-469B-8083-8EFC2202A56B}" type="pres">
      <dgm:prSet presAssocID="{4EA8294C-2357-4C9E-B7D4-97090A279210}" presName="linearFlow" presStyleCnt="0">
        <dgm:presLayoutVars>
          <dgm:dir/>
          <dgm:resizeHandles val="exact"/>
        </dgm:presLayoutVars>
      </dgm:prSet>
      <dgm:spPr/>
    </dgm:pt>
    <dgm:pt modelId="{5FDD2826-B9F3-4D90-A90B-1CD94EF54FA4}" type="pres">
      <dgm:prSet presAssocID="{869BE551-5A05-490F-8DDF-9E061AEC9DBB}" presName="composite" presStyleCnt="0"/>
      <dgm:spPr/>
    </dgm:pt>
    <dgm:pt modelId="{B949804A-5ECC-458D-9D04-3859B654B3FE}" type="pres">
      <dgm:prSet presAssocID="{869BE551-5A05-490F-8DDF-9E061AEC9DBB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755AC97-3006-4489-B23F-976AEC0637F6}" type="pres">
      <dgm:prSet presAssocID="{869BE551-5A05-490F-8DDF-9E061AEC9DB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AFFD8-1315-420B-A9C2-AF782EFE35FD}" type="pres">
      <dgm:prSet presAssocID="{219C9DBE-54B7-41EC-B261-3AE4EDEB2585}" presName="spacing" presStyleCnt="0"/>
      <dgm:spPr/>
    </dgm:pt>
    <dgm:pt modelId="{9BABA626-B851-4B77-94C9-A1B4C8551C0D}" type="pres">
      <dgm:prSet presAssocID="{BB6B4F60-31DA-49A0-8B69-DC7548AAC75A}" presName="composite" presStyleCnt="0"/>
      <dgm:spPr/>
    </dgm:pt>
    <dgm:pt modelId="{529218B2-2D07-45B2-A2D1-D673E21EB668}" type="pres">
      <dgm:prSet presAssocID="{BB6B4F60-31DA-49A0-8B69-DC7548AAC75A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5DA15F-E45E-408A-9776-44B7CC1CD45B}" type="pres">
      <dgm:prSet presAssocID="{BB6B4F60-31DA-49A0-8B69-DC7548AAC75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B0613-36D3-47E9-9FA8-EE142D349EA8}" type="pres">
      <dgm:prSet presAssocID="{31C26A84-6293-4BF2-882B-2BFC6FFA8666}" presName="spacing" presStyleCnt="0"/>
      <dgm:spPr/>
    </dgm:pt>
    <dgm:pt modelId="{50AEA81A-C726-4451-A400-7B953DB7C7E6}" type="pres">
      <dgm:prSet presAssocID="{CDECDC6D-F1E9-4D9B-8DB6-2F23597552D7}" presName="composite" presStyleCnt="0"/>
      <dgm:spPr/>
    </dgm:pt>
    <dgm:pt modelId="{E2720991-3BF4-437C-B638-3AE030D7F9D4}" type="pres">
      <dgm:prSet presAssocID="{CDECDC6D-F1E9-4D9B-8DB6-2F23597552D7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A383A28-122B-4D2C-AE77-96B46D3661A9}" type="pres">
      <dgm:prSet presAssocID="{CDECDC6D-F1E9-4D9B-8DB6-2F23597552D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72583-6599-404F-B84B-D47D9D42CF03}" type="presOf" srcId="{869BE551-5A05-490F-8DDF-9E061AEC9DBB}" destId="{7755AC97-3006-4489-B23F-976AEC0637F6}" srcOrd="0" destOrd="0" presId="urn:microsoft.com/office/officeart/2005/8/layout/vList3"/>
    <dgm:cxn modelId="{7F78AAA5-7066-4112-9568-1005A5520CCC}" srcId="{4EA8294C-2357-4C9E-B7D4-97090A279210}" destId="{869BE551-5A05-490F-8DDF-9E061AEC9DBB}" srcOrd="0" destOrd="0" parTransId="{0B33DAEB-A7BA-4869-9CA5-F2974C4B48FC}" sibTransId="{219C9DBE-54B7-41EC-B261-3AE4EDEB2585}"/>
    <dgm:cxn modelId="{67A611AF-7017-4C3F-B6FB-0B6E932AB7B8}" type="presOf" srcId="{4EA8294C-2357-4C9E-B7D4-97090A279210}" destId="{50FB87F1-E2BB-469B-8083-8EFC2202A56B}" srcOrd="0" destOrd="0" presId="urn:microsoft.com/office/officeart/2005/8/layout/vList3"/>
    <dgm:cxn modelId="{15BD30DE-BB4F-41F4-A134-548797363AB0}" srcId="{4EA8294C-2357-4C9E-B7D4-97090A279210}" destId="{BB6B4F60-31DA-49A0-8B69-DC7548AAC75A}" srcOrd="1" destOrd="0" parTransId="{4A990BF4-81C7-4C00-95F9-255C38418139}" sibTransId="{31C26A84-6293-4BF2-882B-2BFC6FFA8666}"/>
    <dgm:cxn modelId="{EA5280C5-0280-471D-95E4-44A710075741}" srcId="{4EA8294C-2357-4C9E-B7D4-97090A279210}" destId="{CDECDC6D-F1E9-4D9B-8DB6-2F23597552D7}" srcOrd="2" destOrd="0" parTransId="{6399568D-BDD7-4B34-B412-B24233FF691D}" sibTransId="{F162C403-FECA-42FA-B7B9-D2F512D53CDA}"/>
    <dgm:cxn modelId="{6B72AC62-70E6-4FED-917A-E7224AE4DBE0}" type="presOf" srcId="{CDECDC6D-F1E9-4D9B-8DB6-2F23597552D7}" destId="{8A383A28-122B-4D2C-AE77-96B46D3661A9}" srcOrd="0" destOrd="0" presId="urn:microsoft.com/office/officeart/2005/8/layout/vList3"/>
    <dgm:cxn modelId="{700F63D8-4C91-44FF-AF53-654DBFE5BE93}" type="presOf" srcId="{BB6B4F60-31DA-49A0-8B69-DC7548AAC75A}" destId="{F25DA15F-E45E-408A-9776-44B7CC1CD45B}" srcOrd="0" destOrd="0" presId="urn:microsoft.com/office/officeart/2005/8/layout/vList3"/>
    <dgm:cxn modelId="{57F0FAD2-4925-4160-A3ED-C9A0DD76476F}" type="presParOf" srcId="{50FB87F1-E2BB-469B-8083-8EFC2202A56B}" destId="{5FDD2826-B9F3-4D90-A90B-1CD94EF54FA4}" srcOrd="0" destOrd="0" presId="urn:microsoft.com/office/officeart/2005/8/layout/vList3"/>
    <dgm:cxn modelId="{61C67329-CA35-4FE5-8388-55E5332C530A}" type="presParOf" srcId="{5FDD2826-B9F3-4D90-A90B-1CD94EF54FA4}" destId="{B949804A-5ECC-458D-9D04-3859B654B3FE}" srcOrd="0" destOrd="0" presId="urn:microsoft.com/office/officeart/2005/8/layout/vList3"/>
    <dgm:cxn modelId="{8534FAB0-A696-46E3-A6C1-816506CD1347}" type="presParOf" srcId="{5FDD2826-B9F3-4D90-A90B-1CD94EF54FA4}" destId="{7755AC97-3006-4489-B23F-976AEC0637F6}" srcOrd="1" destOrd="0" presId="urn:microsoft.com/office/officeart/2005/8/layout/vList3"/>
    <dgm:cxn modelId="{DB229171-5AA7-4D63-B202-59419CDCCB25}" type="presParOf" srcId="{50FB87F1-E2BB-469B-8083-8EFC2202A56B}" destId="{B45AFFD8-1315-420B-A9C2-AF782EFE35FD}" srcOrd="1" destOrd="0" presId="urn:microsoft.com/office/officeart/2005/8/layout/vList3"/>
    <dgm:cxn modelId="{2EEEFD97-5A53-48CD-9ACA-27FBF8163131}" type="presParOf" srcId="{50FB87F1-E2BB-469B-8083-8EFC2202A56B}" destId="{9BABA626-B851-4B77-94C9-A1B4C8551C0D}" srcOrd="2" destOrd="0" presId="urn:microsoft.com/office/officeart/2005/8/layout/vList3"/>
    <dgm:cxn modelId="{D7710CC4-8986-44B3-A04A-7F5784E45A36}" type="presParOf" srcId="{9BABA626-B851-4B77-94C9-A1B4C8551C0D}" destId="{529218B2-2D07-45B2-A2D1-D673E21EB668}" srcOrd="0" destOrd="0" presId="urn:microsoft.com/office/officeart/2005/8/layout/vList3"/>
    <dgm:cxn modelId="{74D680E8-50ED-460F-A8AA-5145679F891E}" type="presParOf" srcId="{9BABA626-B851-4B77-94C9-A1B4C8551C0D}" destId="{F25DA15F-E45E-408A-9776-44B7CC1CD45B}" srcOrd="1" destOrd="0" presId="urn:microsoft.com/office/officeart/2005/8/layout/vList3"/>
    <dgm:cxn modelId="{20C2EE57-73FA-4D9B-B544-7B49982DD01A}" type="presParOf" srcId="{50FB87F1-E2BB-469B-8083-8EFC2202A56B}" destId="{387B0613-36D3-47E9-9FA8-EE142D349EA8}" srcOrd="3" destOrd="0" presId="urn:microsoft.com/office/officeart/2005/8/layout/vList3"/>
    <dgm:cxn modelId="{4988D995-D442-4A5E-84D5-E44F317B52A9}" type="presParOf" srcId="{50FB87F1-E2BB-469B-8083-8EFC2202A56B}" destId="{50AEA81A-C726-4451-A400-7B953DB7C7E6}" srcOrd="4" destOrd="0" presId="urn:microsoft.com/office/officeart/2005/8/layout/vList3"/>
    <dgm:cxn modelId="{4DFBC5A2-758A-44D0-BA79-410AEEF644CF}" type="presParOf" srcId="{50AEA81A-C726-4451-A400-7B953DB7C7E6}" destId="{E2720991-3BF4-437C-B638-3AE030D7F9D4}" srcOrd="0" destOrd="0" presId="urn:microsoft.com/office/officeart/2005/8/layout/vList3"/>
    <dgm:cxn modelId="{93D1AEFA-3A0F-462D-8598-17E6A1D7DAA4}" type="presParOf" srcId="{50AEA81A-C726-4451-A400-7B953DB7C7E6}" destId="{8A383A28-122B-4D2C-AE77-96B46D3661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8294C-2357-4C9E-B7D4-97090A27921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869BE551-5A05-490F-8DDF-9E061AEC9DBB}">
      <dgm:prSet phldrT="[Text]"/>
      <dgm:spPr/>
      <dgm:t>
        <a:bodyPr/>
        <a:lstStyle/>
        <a:p>
          <a:r>
            <a:rPr lang="en-US" dirty="0" smtClean="0"/>
            <a:t>value1</a:t>
          </a:r>
          <a:endParaRPr lang="en-US" dirty="0"/>
        </a:p>
      </dgm:t>
    </dgm:pt>
    <dgm:pt modelId="{0B33DAEB-A7BA-4869-9CA5-F2974C4B48FC}" type="parTrans" cxnId="{7F78AAA5-7066-4112-9568-1005A5520CCC}">
      <dgm:prSet/>
      <dgm:spPr/>
      <dgm:t>
        <a:bodyPr/>
        <a:lstStyle/>
        <a:p>
          <a:endParaRPr lang="en-US"/>
        </a:p>
      </dgm:t>
    </dgm:pt>
    <dgm:pt modelId="{219C9DBE-54B7-41EC-B261-3AE4EDEB2585}" type="sibTrans" cxnId="{7F78AAA5-7066-4112-9568-1005A5520CCC}">
      <dgm:prSet/>
      <dgm:spPr/>
      <dgm:t>
        <a:bodyPr/>
        <a:lstStyle/>
        <a:p>
          <a:endParaRPr lang="en-US"/>
        </a:p>
      </dgm:t>
    </dgm:pt>
    <dgm:pt modelId="{BB6B4F60-31DA-49A0-8B69-DC7548AAC75A}">
      <dgm:prSet phldrT="[Text]"/>
      <dgm:spPr/>
      <dgm:t>
        <a:bodyPr/>
        <a:lstStyle/>
        <a:p>
          <a:r>
            <a:rPr lang="en-US" dirty="0" smtClean="0"/>
            <a:t>value2</a:t>
          </a:r>
          <a:endParaRPr lang="en-US" dirty="0"/>
        </a:p>
      </dgm:t>
    </dgm:pt>
    <dgm:pt modelId="{4A990BF4-81C7-4C00-95F9-255C38418139}" type="parTrans" cxnId="{15BD30DE-BB4F-41F4-A134-548797363AB0}">
      <dgm:prSet/>
      <dgm:spPr/>
      <dgm:t>
        <a:bodyPr/>
        <a:lstStyle/>
        <a:p>
          <a:endParaRPr lang="en-US"/>
        </a:p>
      </dgm:t>
    </dgm:pt>
    <dgm:pt modelId="{31C26A84-6293-4BF2-882B-2BFC6FFA8666}" type="sibTrans" cxnId="{15BD30DE-BB4F-41F4-A134-548797363AB0}">
      <dgm:prSet/>
      <dgm:spPr/>
      <dgm:t>
        <a:bodyPr/>
        <a:lstStyle/>
        <a:p>
          <a:endParaRPr lang="en-US"/>
        </a:p>
      </dgm:t>
    </dgm:pt>
    <dgm:pt modelId="{CDECDC6D-F1E9-4D9B-8DB6-2F23597552D7}">
      <dgm:prSet phldrT="[Text]"/>
      <dgm:spPr/>
      <dgm:t>
        <a:bodyPr/>
        <a:lstStyle/>
        <a:p>
          <a:r>
            <a:rPr lang="en-US" dirty="0" smtClean="0"/>
            <a:t>value3</a:t>
          </a:r>
          <a:endParaRPr lang="en-US" dirty="0"/>
        </a:p>
      </dgm:t>
    </dgm:pt>
    <dgm:pt modelId="{6399568D-BDD7-4B34-B412-B24233FF691D}" type="parTrans" cxnId="{EA5280C5-0280-471D-95E4-44A710075741}">
      <dgm:prSet/>
      <dgm:spPr/>
      <dgm:t>
        <a:bodyPr/>
        <a:lstStyle/>
        <a:p>
          <a:endParaRPr lang="en-US"/>
        </a:p>
      </dgm:t>
    </dgm:pt>
    <dgm:pt modelId="{F162C403-FECA-42FA-B7B9-D2F512D53CDA}" type="sibTrans" cxnId="{EA5280C5-0280-471D-95E4-44A710075741}">
      <dgm:prSet/>
      <dgm:spPr/>
      <dgm:t>
        <a:bodyPr/>
        <a:lstStyle/>
        <a:p>
          <a:endParaRPr lang="en-US"/>
        </a:p>
      </dgm:t>
    </dgm:pt>
    <dgm:pt modelId="{50FB87F1-E2BB-469B-8083-8EFC2202A56B}" type="pres">
      <dgm:prSet presAssocID="{4EA8294C-2357-4C9E-B7D4-97090A279210}" presName="linearFlow" presStyleCnt="0">
        <dgm:presLayoutVars>
          <dgm:dir/>
          <dgm:resizeHandles val="exact"/>
        </dgm:presLayoutVars>
      </dgm:prSet>
      <dgm:spPr/>
    </dgm:pt>
    <dgm:pt modelId="{5FDD2826-B9F3-4D90-A90B-1CD94EF54FA4}" type="pres">
      <dgm:prSet presAssocID="{869BE551-5A05-490F-8DDF-9E061AEC9DBB}" presName="composite" presStyleCnt="0"/>
      <dgm:spPr/>
    </dgm:pt>
    <dgm:pt modelId="{B949804A-5ECC-458D-9D04-3859B654B3FE}" type="pres">
      <dgm:prSet presAssocID="{869BE551-5A05-490F-8DDF-9E061AEC9DBB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755AC97-3006-4489-B23F-976AEC0637F6}" type="pres">
      <dgm:prSet presAssocID="{869BE551-5A05-490F-8DDF-9E061AEC9DB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AFFD8-1315-420B-A9C2-AF782EFE35FD}" type="pres">
      <dgm:prSet presAssocID="{219C9DBE-54B7-41EC-B261-3AE4EDEB2585}" presName="spacing" presStyleCnt="0"/>
      <dgm:spPr/>
    </dgm:pt>
    <dgm:pt modelId="{9BABA626-B851-4B77-94C9-A1B4C8551C0D}" type="pres">
      <dgm:prSet presAssocID="{BB6B4F60-31DA-49A0-8B69-DC7548AAC75A}" presName="composite" presStyleCnt="0"/>
      <dgm:spPr/>
    </dgm:pt>
    <dgm:pt modelId="{529218B2-2D07-45B2-A2D1-D673E21EB668}" type="pres">
      <dgm:prSet presAssocID="{BB6B4F60-31DA-49A0-8B69-DC7548AAC75A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5DA15F-E45E-408A-9776-44B7CC1CD45B}" type="pres">
      <dgm:prSet presAssocID="{BB6B4F60-31DA-49A0-8B69-DC7548AAC75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B0613-36D3-47E9-9FA8-EE142D349EA8}" type="pres">
      <dgm:prSet presAssocID="{31C26A84-6293-4BF2-882B-2BFC6FFA8666}" presName="spacing" presStyleCnt="0"/>
      <dgm:spPr/>
    </dgm:pt>
    <dgm:pt modelId="{50AEA81A-C726-4451-A400-7B953DB7C7E6}" type="pres">
      <dgm:prSet presAssocID="{CDECDC6D-F1E9-4D9B-8DB6-2F23597552D7}" presName="composite" presStyleCnt="0"/>
      <dgm:spPr/>
    </dgm:pt>
    <dgm:pt modelId="{E2720991-3BF4-437C-B638-3AE030D7F9D4}" type="pres">
      <dgm:prSet presAssocID="{CDECDC6D-F1E9-4D9B-8DB6-2F23597552D7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A383A28-122B-4D2C-AE77-96B46D3661A9}" type="pres">
      <dgm:prSet presAssocID="{CDECDC6D-F1E9-4D9B-8DB6-2F23597552D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72583-6599-404F-B84B-D47D9D42CF03}" type="presOf" srcId="{869BE551-5A05-490F-8DDF-9E061AEC9DBB}" destId="{7755AC97-3006-4489-B23F-976AEC0637F6}" srcOrd="0" destOrd="0" presId="urn:microsoft.com/office/officeart/2005/8/layout/vList3"/>
    <dgm:cxn modelId="{7F78AAA5-7066-4112-9568-1005A5520CCC}" srcId="{4EA8294C-2357-4C9E-B7D4-97090A279210}" destId="{869BE551-5A05-490F-8DDF-9E061AEC9DBB}" srcOrd="0" destOrd="0" parTransId="{0B33DAEB-A7BA-4869-9CA5-F2974C4B48FC}" sibTransId="{219C9DBE-54B7-41EC-B261-3AE4EDEB2585}"/>
    <dgm:cxn modelId="{67A611AF-7017-4C3F-B6FB-0B6E932AB7B8}" type="presOf" srcId="{4EA8294C-2357-4C9E-B7D4-97090A279210}" destId="{50FB87F1-E2BB-469B-8083-8EFC2202A56B}" srcOrd="0" destOrd="0" presId="urn:microsoft.com/office/officeart/2005/8/layout/vList3"/>
    <dgm:cxn modelId="{15BD30DE-BB4F-41F4-A134-548797363AB0}" srcId="{4EA8294C-2357-4C9E-B7D4-97090A279210}" destId="{BB6B4F60-31DA-49A0-8B69-DC7548AAC75A}" srcOrd="1" destOrd="0" parTransId="{4A990BF4-81C7-4C00-95F9-255C38418139}" sibTransId="{31C26A84-6293-4BF2-882B-2BFC6FFA8666}"/>
    <dgm:cxn modelId="{EA5280C5-0280-471D-95E4-44A710075741}" srcId="{4EA8294C-2357-4C9E-B7D4-97090A279210}" destId="{CDECDC6D-F1E9-4D9B-8DB6-2F23597552D7}" srcOrd="2" destOrd="0" parTransId="{6399568D-BDD7-4B34-B412-B24233FF691D}" sibTransId="{F162C403-FECA-42FA-B7B9-D2F512D53CDA}"/>
    <dgm:cxn modelId="{6B72AC62-70E6-4FED-917A-E7224AE4DBE0}" type="presOf" srcId="{CDECDC6D-F1E9-4D9B-8DB6-2F23597552D7}" destId="{8A383A28-122B-4D2C-AE77-96B46D3661A9}" srcOrd="0" destOrd="0" presId="urn:microsoft.com/office/officeart/2005/8/layout/vList3"/>
    <dgm:cxn modelId="{700F63D8-4C91-44FF-AF53-654DBFE5BE93}" type="presOf" srcId="{BB6B4F60-31DA-49A0-8B69-DC7548AAC75A}" destId="{F25DA15F-E45E-408A-9776-44B7CC1CD45B}" srcOrd="0" destOrd="0" presId="urn:microsoft.com/office/officeart/2005/8/layout/vList3"/>
    <dgm:cxn modelId="{57F0FAD2-4925-4160-A3ED-C9A0DD76476F}" type="presParOf" srcId="{50FB87F1-E2BB-469B-8083-8EFC2202A56B}" destId="{5FDD2826-B9F3-4D90-A90B-1CD94EF54FA4}" srcOrd="0" destOrd="0" presId="urn:microsoft.com/office/officeart/2005/8/layout/vList3"/>
    <dgm:cxn modelId="{61C67329-CA35-4FE5-8388-55E5332C530A}" type="presParOf" srcId="{5FDD2826-B9F3-4D90-A90B-1CD94EF54FA4}" destId="{B949804A-5ECC-458D-9D04-3859B654B3FE}" srcOrd="0" destOrd="0" presId="urn:microsoft.com/office/officeart/2005/8/layout/vList3"/>
    <dgm:cxn modelId="{8534FAB0-A696-46E3-A6C1-816506CD1347}" type="presParOf" srcId="{5FDD2826-B9F3-4D90-A90B-1CD94EF54FA4}" destId="{7755AC97-3006-4489-B23F-976AEC0637F6}" srcOrd="1" destOrd="0" presId="urn:microsoft.com/office/officeart/2005/8/layout/vList3"/>
    <dgm:cxn modelId="{DB229171-5AA7-4D63-B202-59419CDCCB25}" type="presParOf" srcId="{50FB87F1-E2BB-469B-8083-8EFC2202A56B}" destId="{B45AFFD8-1315-420B-A9C2-AF782EFE35FD}" srcOrd="1" destOrd="0" presId="urn:microsoft.com/office/officeart/2005/8/layout/vList3"/>
    <dgm:cxn modelId="{2EEEFD97-5A53-48CD-9ACA-27FBF8163131}" type="presParOf" srcId="{50FB87F1-E2BB-469B-8083-8EFC2202A56B}" destId="{9BABA626-B851-4B77-94C9-A1B4C8551C0D}" srcOrd="2" destOrd="0" presId="urn:microsoft.com/office/officeart/2005/8/layout/vList3"/>
    <dgm:cxn modelId="{D7710CC4-8986-44B3-A04A-7F5784E45A36}" type="presParOf" srcId="{9BABA626-B851-4B77-94C9-A1B4C8551C0D}" destId="{529218B2-2D07-45B2-A2D1-D673E21EB668}" srcOrd="0" destOrd="0" presId="urn:microsoft.com/office/officeart/2005/8/layout/vList3"/>
    <dgm:cxn modelId="{74D680E8-50ED-460F-A8AA-5145679F891E}" type="presParOf" srcId="{9BABA626-B851-4B77-94C9-A1B4C8551C0D}" destId="{F25DA15F-E45E-408A-9776-44B7CC1CD45B}" srcOrd="1" destOrd="0" presId="urn:microsoft.com/office/officeart/2005/8/layout/vList3"/>
    <dgm:cxn modelId="{20C2EE57-73FA-4D9B-B544-7B49982DD01A}" type="presParOf" srcId="{50FB87F1-E2BB-469B-8083-8EFC2202A56B}" destId="{387B0613-36D3-47E9-9FA8-EE142D349EA8}" srcOrd="3" destOrd="0" presId="urn:microsoft.com/office/officeart/2005/8/layout/vList3"/>
    <dgm:cxn modelId="{4988D995-D442-4A5E-84D5-E44F317B52A9}" type="presParOf" srcId="{50FB87F1-E2BB-469B-8083-8EFC2202A56B}" destId="{50AEA81A-C726-4451-A400-7B953DB7C7E6}" srcOrd="4" destOrd="0" presId="urn:microsoft.com/office/officeart/2005/8/layout/vList3"/>
    <dgm:cxn modelId="{4DFBC5A2-758A-44D0-BA79-410AEEF644CF}" type="presParOf" srcId="{50AEA81A-C726-4451-A400-7B953DB7C7E6}" destId="{E2720991-3BF4-437C-B638-3AE030D7F9D4}" srcOrd="0" destOrd="0" presId="urn:microsoft.com/office/officeart/2005/8/layout/vList3"/>
    <dgm:cxn modelId="{93D1AEFA-3A0F-462D-8598-17E6A1D7DAA4}" type="presParOf" srcId="{50AEA81A-C726-4451-A400-7B953DB7C7E6}" destId="{8A383A28-122B-4D2C-AE77-96B46D3661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A8294C-2357-4C9E-B7D4-97090A27921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869BE551-5A05-490F-8DDF-9E061AEC9DBB}">
      <dgm:prSet phldrT="[Text]"/>
      <dgm:spPr/>
      <dgm:t>
        <a:bodyPr/>
        <a:lstStyle/>
        <a:p>
          <a:r>
            <a:rPr lang="en-US" dirty="0" smtClean="0"/>
            <a:t>value1</a:t>
          </a:r>
          <a:endParaRPr lang="en-US" dirty="0"/>
        </a:p>
      </dgm:t>
    </dgm:pt>
    <dgm:pt modelId="{0B33DAEB-A7BA-4869-9CA5-F2974C4B48FC}" type="parTrans" cxnId="{7F78AAA5-7066-4112-9568-1005A5520CCC}">
      <dgm:prSet/>
      <dgm:spPr/>
      <dgm:t>
        <a:bodyPr/>
        <a:lstStyle/>
        <a:p>
          <a:endParaRPr lang="en-US"/>
        </a:p>
      </dgm:t>
    </dgm:pt>
    <dgm:pt modelId="{219C9DBE-54B7-41EC-B261-3AE4EDEB2585}" type="sibTrans" cxnId="{7F78AAA5-7066-4112-9568-1005A5520CCC}">
      <dgm:prSet/>
      <dgm:spPr/>
      <dgm:t>
        <a:bodyPr/>
        <a:lstStyle/>
        <a:p>
          <a:endParaRPr lang="en-US"/>
        </a:p>
      </dgm:t>
    </dgm:pt>
    <dgm:pt modelId="{BB6B4F60-31DA-49A0-8B69-DC7548AAC75A}">
      <dgm:prSet phldrT="[Text]"/>
      <dgm:spPr/>
      <dgm:t>
        <a:bodyPr/>
        <a:lstStyle/>
        <a:p>
          <a:r>
            <a:rPr lang="en-US" dirty="0" smtClean="0"/>
            <a:t>value2</a:t>
          </a:r>
          <a:endParaRPr lang="en-US" dirty="0"/>
        </a:p>
      </dgm:t>
    </dgm:pt>
    <dgm:pt modelId="{4A990BF4-81C7-4C00-95F9-255C38418139}" type="parTrans" cxnId="{15BD30DE-BB4F-41F4-A134-548797363AB0}">
      <dgm:prSet/>
      <dgm:spPr/>
      <dgm:t>
        <a:bodyPr/>
        <a:lstStyle/>
        <a:p>
          <a:endParaRPr lang="en-US"/>
        </a:p>
      </dgm:t>
    </dgm:pt>
    <dgm:pt modelId="{31C26A84-6293-4BF2-882B-2BFC6FFA8666}" type="sibTrans" cxnId="{15BD30DE-BB4F-41F4-A134-548797363AB0}">
      <dgm:prSet/>
      <dgm:spPr/>
      <dgm:t>
        <a:bodyPr/>
        <a:lstStyle/>
        <a:p>
          <a:endParaRPr lang="en-US"/>
        </a:p>
      </dgm:t>
    </dgm:pt>
    <dgm:pt modelId="{CDECDC6D-F1E9-4D9B-8DB6-2F23597552D7}">
      <dgm:prSet phldrT="[Text]"/>
      <dgm:spPr/>
      <dgm:t>
        <a:bodyPr/>
        <a:lstStyle/>
        <a:p>
          <a:r>
            <a:rPr lang="en-US" dirty="0" smtClean="0"/>
            <a:t>value3</a:t>
          </a:r>
          <a:endParaRPr lang="en-US" dirty="0"/>
        </a:p>
      </dgm:t>
    </dgm:pt>
    <dgm:pt modelId="{6399568D-BDD7-4B34-B412-B24233FF691D}" type="parTrans" cxnId="{EA5280C5-0280-471D-95E4-44A710075741}">
      <dgm:prSet/>
      <dgm:spPr/>
      <dgm:t>
        <a:bodyPr/>
        <a:lstStyle/>
        <a:p>
          <a:endParaRPr lang="en-US"/>
        </a:p>
      </dgm:t>
    </dgm:pt>
    <dgm:pt modelId="{F162C403-FECA-42FA-B7B9-D2F512D53CDA}" type="sibTrans" cxnId="{EA5280C5-0280-471D-95E4-44A710075741}">
      <dgm:prSet/>
      <dgm:spPr/>
      <dgm:t>
        <a:bodyPr/>
        <a:lstStyle/>
        <a:p>
          <a:endParaRPr lang="en-US"/>
        </a:p>
      </dgm:t>
    </dgm:pt>
    <dgm:pt modelId="{50FB87F1-E2BB-469B-8083-8EFC2202A56B}" type="pres">
      <dgm:prSet presAssocID="{4EA8294C-2357-4C9E-B7D4-97090A279210}" presName="linearFlow" presStyleCnt="0">
        <dgm:presLayoutVars>
          <dgm:dir/>
          <dgm:resizeHandles val="exact"/>
        </dgm:presLayoutVars>
      </dgm:prSet>
      <dgm:spPr/>
    </dgm:pt>
    <dgm:pt modelId="{5FDD2826-B9F3-4D90-A90B-1CD94EF54FA4}" type="pres">
      <dgm:prSet presAssocID="{869BE551-5A05-490F-8DDF-9E061AEC9DBB}" presName="composite" presStyleCnt="0"/>
      <dgm:spPr/>
    </dgm:pt>
    <dgm:pt modelId="{B949804A-5ECC-458D-9D04-3859B654B3FE}" type="pres">
      <dgm:prSet presAssocID="{869BE551-5A05-490F-8DDF-9E061AEC9DBB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755AC97-3006-4489-B23F-976AEC0637F6}" type="pres">
      <dgm:prSet presAssocID="{869BE551-5A05-490F-8DDF-9E061AEC9DB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AFFD8-1315-420B-A9C2-AF782EFE35FD}" type="pres">
      <dgm:prSet presAssocID="{219C9DBE-54B7-41EC-B261-3AE4EDEB2585}" presName="spacing" presStyleCnt="0"/>
      <dgm:spPr/>
    </dgm:pt>
    <dgm:pt modelId="{9BABA626-B851-4B77-94C9-A1B4C8551C0D}" type="pres">
      <dgm:prSet presAssocID="{BB6B4F60-31DA-49A0-8B69-DC7548AAC75A}" presName="composite" presStyleCnt="0"/>
      <dgm:spPr/>
    </dgm:pt>
    <dgm:pt modelId="{529218B2-2D07-45B2-A2D1-D673E21EB668}" type="pres">
      <dgm:prSet presAssocID="{BB6B4F60-31DA-49A0-8B69-DC7548AAC75A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5DA15F-E45E-408A-9776-44B7CC1CD45B}" type="pres">
      <dgm:prSet presAssocID="{BB6B4F60-31DA-49A0-8B69-DC7548AAC75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B0613-36D3-47E9-9FA8-EE142D349EA8}" type="pres">
      <dgm:prSet presAssocID="{31C26A84-6293-4BF2-882B-2BFC6FFA8666}" presName="spacing" presStyleCnt="0"/>
      <dgm:spPr/>
    </dgm:pt>
    <dgm:pt modelId="{50AEA81A-C726-4451-A400-7B953DB7C7E6}" type="pres">
      <dgm:prSet presAssocID="{CDECDC6D-F1E9-4D9B-8DB6-2F23597552D7}" presName="composite" presStyleCnt="0"/>
      <dgm:spPr/>
    </dgm:pt>
    <dgm:pt modelId="{E2720991-3BF4-437C-B638-3AE030D7F9D4}" type="pres">
      <dgm:prSet presAssocID="{CDECDC6D-F1E9-4D9B-8DB6-2F23597552D7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A383A28-122B-4D2C-AE77-96B46D3661A9}" type="pres">
      <dgm:prSet presAssocID="{CDECDC6D-F1E9-4D9B-8DB6-2F23597552D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72583-6599-404F-B84B-D47D9D42CF03}" type="presOf" srcId="{869BE551-5A05-490F-8DDF-9E061AEC9DBB}" destId="{7755AC97-3006-4489-B23F-976AEC0637F6}" srcOrd="0" destOrd="0" presId="urn:microsoft.com/office/officeart/2005/8/layout/vList3"/>
    <dgm:cxn modelId="{7F78AAA5-7066-4112-9568-1005A5520CCC}" srcId="{4EA8294C-2357-4C9E-B7D4-97090A279210}" destId="{869BE551-5A05-490F-8DDF-9E061AEC9DBB}" srcOrd="0" destOrd="0" parTransId="{0B33DAEB-A7BA-4869-9CA5-F2974C4B48FC}" sibTransId="{219C9DBE-54B7-41EC-B261-3AE4EDEB2585}"/>
    <dgm:cxn modelId="{67A611AF-7017-4C3F-B6FB-0B6E932AB7B8}" type="presOf" srcId="{4EA8294C-2357-4C9E-B7D4-97090A279210}" destId="{50FB87F1-E2BB-469B-8083-8EFC2202A56B}" srcOrd="0" destOrd="0" presId="urn:microsoft.com/office/officeart/2005/8/layout/vList3"/>
    <dgm:cxn modelId="{15BD30DE-BB4F-41F4-A134-548797363AB0}" srcId="{4EA8294C-2357-4C9E-B7D4-97090A279210}" destId="{BB6B4F60-31DA-49A0-8B69-DC7548AAC75A}" srcOrd="1" destOrd="0" parTransId="{4A990BF4-81C7-4C00-95F9-255C38418139}" sibTransId="{31C26A84-6293-4BF2-882B-2BFC6FFA8666}"/>
    <dgm:cxn modelId="{EA5280C5-0280-471D-95E4-44A710075741}" srcId="{4EA8294C-2357-4C9E-B7D4-97090A279210}" destId="{CDECDC6D-F1E9-4D9B-8DB6-2F23597552D7}" srcOrd="2" destOrd="0" parTransId="{6399568D-BDD7-4B34-B412-B24233FF691D}" sibTransId="{F162C403-FECA-42FA-B7B9-D2F512D53CDA}"/>
    <dgm:cxn modelId="{6B72AC62-70E6-4FED-917A-E7224AE4DBE0}" type="presOf" srcId="{CDECDC6D-F1E9-4D9B-8DB6-2F23597552D7}" destId="{8A383A28-122B-4D2C-AE77-96B46D3661A9}" srcOrd="0" destOrd="0" presId="urn:microsoft.com/office/officeart/2005/8/layout/vList3"/>
    <dgm:cxn modelId="{700F63D8-4C91-44FF-AF53-654DBFE5BE93}" type="presOf" srcId="{BB6B4F60-31DA-49A0-8B69-DC7548AAC75A}" destId="{F25DA15F-E45E-408A-9776-44B7CC1CD45B}" srcOrd="0" destOrd="0" presId="urn:microsoft.com/office/officeart/2005/8/layout/vList3"/>
    <dgm:cxn modelId="{57F0FAD2-4925-4160-A3ED-C9A0DD76476F}" type="presParOf" srcId="{50FB87F1-E2BB-469B-8083-8EFC2202A56B}" destId="{5FDD2826-B9F3-4D90-A90B-1CD94EF54FA4}" srcOrd="0" destOrd="0" presId="urn:microsoft.com/office/officeart/2005/8/layout/vList3"/>
    <dgm:cxn modelId="{61C67329-CA35-4FE5-8388-55E5332C530A}" type="presParOf" srcId="{5FDD2826-B9F3-4D90-A90B-1CD94EF54FA4}" destId="{B949804A-5ECC-458D-9D04-3859B654B3FE}" srcOrd="0" destOrd="0" presId="urn:microsoft.com/office/officeart/2005/8/layout/vList3"/>
    <dgm:cxn modelId="{8534FAB0-A696-46E3-A6C1-816506CD1347}" type="presParOf" srcId="{5FDD2826-B9F3-4D90-A90B-1CD94EF54FA4}" destId="{7755AC97-3006-4489-B23F-976AEC0637F6}" srcOrd="1" destOrd="0" presId="urn:microsoft.com/office/officeart/2005/8/layout/vList3"/>
    <dgm:cxn modelId="{DB229171-5AA7-4D63-B202-59419CDCCB25}" type="presParOf" srcId="{50FB87F1-E2BB-469B-8083-8EFC2202A56B}" destId="{B45AFFD8-1315-420B-A9C2-AF782EFE35FD}" srcOrd="1" destOrd="0" presId="urn:microsoft.com/office/officeart/2005/8/layout/vList3"/>
    <dgm:cxn modelId="{2EEEFD97-5A53-48CD-9ACA-27FBF8163131}" type="presParOf" srcId="{50FB87F1-E2BB-469B-8083-8EFC2202A56B}" destId="{9BABA626-B851-4B77-94C9-A1B4C8551C0D}" srcOrd="2" destOrd="0" presId="urn:microsoft.com/office/officeart/2005/8/layout/vList3"/>
    <dgm:cxn modelId="{D7710CC4-8986-44B3-A04A-7F5784E45A36}" type="presParOf" srcId="{9BABA626-B851-4B77-94C9-A1B4C8551C0D}" destId="{529218B2-2D07-45B2-A2D1-D673E21EB668}" srcOrd="0" destOrd="0" presId="urn:microsoft.com/office/officeart/2005/8/layout/vList3"/>
    <dgm:cxn modelId="{74D680E8-50ED-460F-A8AA-5145679F891E}" type="presParOf" srcId="{9BABA626-B851-4B77-94C9-A1B4C8551C0D}" destId="{F25DA15F-E45E-408A-9776-44B7CC1CD45B}" srcOrd="1" destOrd="0" presId="urn:microsoft.com/office/officeart/2005/8/layout/vList3"/>
    <dgm:cxn modelId="{20C2EE57-73FA-4D9B-B544-7B49982DD01A}" type="presParOf" srcId="{50FB87F1-E2BB-469B-8083-8EFC2202A56B}" destId="{387B0613-36D3-47E9-9FA8-EE142D349EA8}" srcOrd="3" destOrd="0" presId="urn:microsoft.com/office/officeart/2005/8/layout/vList3"/>
    <dgm:cxn modelId="{4988D995-D442-4A5E-84D5-E44F317B52A9}" type="presParOf" srcId="{50FB87F1-E2BB-469B-8083-8EFC2202A56B}" destId="{50AEA81A-C726-4451-A400-7B953DB7C7E6}" srcOrd="4" destOrd="0" presId="urn:microsoft.com/office/officeart/2005/8/layout/vList3"/>
    <dgm:cxn modelId="{4DFBC5A2-758A-44D0-BA79-410AEEF644CF}" type="presParOf" srcId="{50AEA81A-C726-4451-A400-7B953DB7C7E6}" destId="{E2720991-3BF4-437C-B638-3AE030D7F9D4}" srcOrd="0" destOrd="0" presId="urn:microsoft.com/office/officeart/2005/8/layout/vList3"/>
    <dgm:cxn modelId="{93D1AEFA-3A0F-462D-8598-17E6A1D7DAA4}" type="presParOf" srcId="{50AEA81A-C726-4451-A400-7B953DB7C7E6}" destId="{8A383A28-122B-4D2C-AE77-96B46D3661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A8294C-2357-4C9E-B7D4-97090A27921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869BE551-5A05-490F-8DDF-9E061AEC9DBB}">
      <dgm:prSet phldrT="[Text]"/>
      <dgm:spPr/>
      <dgm:t>
        <a:bodyPr/>
        <a:lstStyle/>
        <a:p>
          <a:r>
            <a:rPr lang="en-US" dirty="0" smtClean="0"/>
            <a:t>value1</a:t>
          </a:r>
          <a:endParaRPr lang="en-US" dirty="0"/>
        </a:p>
      </dgm:t>
    </dgm:pt>
    <dgm:pt modelId="{0B33DAEB-A7BA-4869-9CA5-F2974C4B48FC}" type="parTrans" cxnId="{7F78AAA5-7066-4112-9568-1005A5520CCC}">
      <dgm:prSet/>
      <dgm:spPr/>
      <dgm:t>
        <a:bodyPr/>
        <a:lstStyle/>
        <a:p>
          <a:endParaRPr lang="en-US"/>
        </a:p>
      </dgm:t>
    </dgm:pt>
    <dgm:pt modelId="{219C9DBE-54B7-41EC-B261-3AE4EDEB2585}" type="sibTrans" cxnId="{7F78AAA5-7066-4112-9568-1005A5520CCC}">
      <dgm:prSet/>
      <dgm:spPr/>
      <dgm:t>
        <a:bodyPr/>
        <a:lstStyle/>
        <a:p>
          <a:endParaRPr lang="en-US"/>
        </a:p>
      </dgm:t>
    </dgm:pt>
    <dgm:pt modelId="{BB6B4F60-31DA-49A0-8B69-DC7548AAC75A}">
      <dgm:prSet phldrT="[Text]"/>
      <dgm:spPr/>
      <dgm:t>
        <a:bodyPr/>
        <a:lstStyle/>
        <a:p>
          <a:r>
            <a:rPr lang="en-US" dirty="0" smtClean="0"/>
            <a:t>value2</a:t>
          </a:r>
          <a:endParaRPr lang="en-US" dirty="0"/>
        </a:p>
      </dgm:t>
    </dgm:pt>
    <dgm:pt modelId="{4A990BF4-81C7-4C00-95F9-255C38418139}" type="parTrans" cxnId="{15BD30DE-BB4F-41F4-A134-548797363AB0}">
      <dgm:prSet/>
      <dgm:spPr/>
      <dgm:t>
        <a:bodyPr/>
        <a:lstStyle/>
        <a:p>
          <a:endParaRPr lang="en-US"/>
        </a:p>
      </dgm:t>
    </dgm:pt>
    <dgm:pt modelId="{31C26A84-6293-4BF2-882B-2BFC6FFA8666}" type="sibTrans" cxnId="{15BD30DE-BB4F-41F4-A134-548797363AB0}">
      <dgm:prSet/>
      <dgm:spPr/>
      <dgm:t>
        <a:bodyPr/>
        <a:lstStyle/>
        <a:p>
          <a:endParaRPr lang="en-US"/>
        </a:p>
      </dgm:t>
    </dgm:pt>
    <dgm:pt modelId="{CDECDC6D-F1E9-4D9B-8DB6-2F23597552D7}">
      <dgm:prSet phldrT="[Text]"/>
      <dgm:spPr/>
      <dgm:t>
        <a:bodyPr/>
        <a:lstStyle/>
        <a:p>
          <a:r>
            <a:rPr lang="en-US" dirty="0" smtClean="0"/>
            <a:t>value3</a:t>
          </a:r>
          <a:endParaRPr lang="en-US" dirty="0"/>
        </a:p>
      </dgm:t>
    </dgm:pt>
    <dgm:pt modelId="{6399568D-BDD7-4B34-B412-B24233FF691D}" type="parTrans" cxnId="{EA5280C5-0280-471D-95E4-44A710075741}">
      <dgm:prSet/>
      <dgm:spPr/>
      <dgm:t>
        <a:bodyPr/>
        <a:lstStyle/>
        <a:p>
          <a:endParaRPr lang="en-US"/>
        </a:p>
      </dgm:t>
    </dgm:pt>
    <dgm:pt modelId="{F162C403-FECA-42FA-B7B9-D2F512D53CDA}" type="sibTrans" cxnId="{EA5280C5-0280-471D-95E4-44A710075741}">
      <dgm:prSet/>
      <dgm:spPr/>
      <dgm:t>
        <a:bodyPr/>
        <a:lstStyle/>
        <a:p>
          <a:endParaRPr lang="en-US"/>
        </a:p>
      </dgm:t>
    </dgm:pt>
    <dgm:pt modelId="{50FB87F1-E2BB-469B-8083-8EFC2202A56B}" type="pres">
      <dgm:prSet presAssocID="{4EA8294C-2357-4C9E-B7D4-97090A279210}" presName="linearFlow" presStyleCnt="0">
        <dgm:presLayoutVars>
          <dgm:dir/>
          <dgm:resizeHandles val="exact"/>
        </dgm:presLayoutVars>
      </dgm:prSet>
      <dgm:spPr/>
    </dgm:pt>
    <dgm:pt modelId="{5FDD2826-B9F3-4D90-A90B-1CD94EF54FA4}" type="pres">
      <dgm:prSet presAssocID="{869BE551-5A05-490F-8DDF-9E061AEC9DBB}" presName="composite" presStyleCnt="0"/>
      <dgm:spPr/>
    </dgm:pt>
    <dgm:pt modelId="{B949804A-5ECC-458D-9D04-3859B654B3FE}" type="pres">
      <dgm:prSet presAssocID="{869BE551-5A05-490F-8DDF-9E061AEC9DBB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755AC97-3006-4489-B23F-976AEC0637F6}" type="pres">
      <dgm:prSet presAssocID="{869BE551-5A05-490F-8DDF-9E061AEC9DB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AFFD8-1315-420B-A9C2-AF782EFE35FD}" type="pres">
      <dgm:prSet presAssocID="{219C9DBE-54B7-41EC-B261-3AE4EDEB2585}" presName="spacing" presStyleCnt="0"/>
      <dgm:spPr/>
    </dgm:pt>
    <dgm:pt modelId="{9BABA626-B851-4B77-94C9-A1B4C8551C0D}" type="pres">
      <dgm:prSet presAssocID="{BB6B4F60-31DA-49A0-8B69-DC7548AAC75A}" presName="composite" presStyleCnt="0"/>
      <dgm:spPr/>
    </dgm:pt>
    <dgm:pt modelId="{529218B2-2D07-45B2-A2D1-D673E21EB668}" type="pres">
      <dgm:prSet presAssocID="{BB6B4F60-31DA-49A0-8B69-DC7548AAC75A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5DA15F-E45E-408A-9776-44B7CC1CD45B}" type="pres">
      <dgm:prSet presAssocID="{BB6B4F60-31DA-49A0-8B69-DC7548AAC75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B0613-36D3-47E9-9FA8-EE142D349EA8}" type="pres">
      <dgm:prSet presAssocID="{31C26A84-6293-4BF2-882B-2BFC6FFA8666}" presName="spacing" presStyleCnt="0"/>
      <dgm:spPr/>
    </dgm:pt>
    <dgm:pt modelId="{50AEA81A-C726-4451-A400-7B953DB7C7E6}" type="pres">
      <dgm:prSet presAssocID="{CDECDC6D-F1E9-4D9B-8DB6-2F23597552D7}" presName="composite" presStyleCnt="0"/>
      <dgm:spPr/>
    </dgm:pt>
    <dgm:pt modelId="{E2720991-3BF4-437C-B638-3AE030D7F9D4}" type="pres">
      <dgm:prSet presAssocID="{CDECDC6D-F1E9-4D9B-8DB6-2F23597552D7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A383A28-122B-4D2C-AE77-96B46D3661A9}" type="pres">
      <dgm:prSet presAssocID="{CDECDC6D-F1E9-4D9B-8DB6-2F23597552D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72583-6599-404F-B84B-D47D9D42CF03}" type="presOf" srcId="{869BE551-5A05-490F-8DDF-9E061AEC9DBB}" destId="{7755AC97-3006-4489-B23F-976AEC0637F6}" srcOrd="0" destOrd="0" presId="urn:microsoft.com/office/officeart/2005/8/layout/vList3"/>
    <dgm:cxn modelId="{7F78AAA5-7066-4112-9568-1005A5520CCC}" srcId="{4EA8294C-2357-4C9E-B7D4-97090A279210}" destId="{869BE551-5A05-490F-8DDF-9E061AEC9DBB}" srcOrd="0" destOrd="0" parTransId="{0B33DAEB-A7BA-4869-9CA5-F2974C4B48FC}" sibTransId="{219C9DBE-54B7-41EC-B261-3AE4EDEB2585}"/>
    <dgm:cxn modelId="{67A611AF-7017-4C3F-B6FB-0B6E932AB7B8}" type="presOf" srcId="{4EA8294C-2357-4C9E-B7D4-97090A279210}" destId="{50FB87F1-E2BB-469B-8083-8EFC2202A56B}" srcOrd="0" destOrd="0" presId="urn:microsoft.com/office/officeart/2005/8/layout/vList3"/>
    <dgm:cxn modelId="{15BD30DE-BB4F-41F4-A134-548797363AB0}" srcId="{4EA8294C-2357-4C9E-B7D4-97090A279210}" destId="{BB6B4F60-31DA-49A0-8B69-DC7548AAC75A}" srcOrd="1" destOrd="0" parTransId="{4A990BF4-81C7-4C00-95F9-255C38418139}" sibTransId="{31C26A84-6293-4BF2-882B-2BFC6FFA8666}"/>
    <dgm:cxn modelId="{EA5280C5-0280-471D-95E4-44A710075741}" srcId="{4EA8294C-2357-4C9E-B7D4-97090A279210}" destId="{CDECDC6D-F1E9-4D9B-8DB6-2F23597552D7}" srcOrd="2" destOrd="0" parTransId="{6399568D-BDD7-4B34-B412-B24233FF691D}" sibTransId="{F162C403-FECA-42FA-B7B9-D2F512D53CDA}"/>
    <dgm:cxn modelId="{6B72AC62-70E6-4FED-917A-E7224AE4DBE0}" type="presOf" srcId="{CDECDC6D-F1E9-4D9B-8DB6-2F23597552D7}" destId="{8A383A28-122B-4D2C-AE77-96B46D3661A9}" srcOrd="0" destOrd="0" presId="urn:microsoft.com/office/officeart/2005/8/layout/vList3"/>
    <dgm:cxn modelId="{700F63D8-4C91-44FF-AF53-654DBFE5BE93}" type="presOf" srcId="{BB6B4F60-31DA-49A0-8B69-DC7548AAC75A}" destId="{F25DA15F-E45E-408A-9776-44B7CC1CD45B}" srcOrd="0" destOrd="0" presId="urn:microsoft.com/office/officeart/2005/8/layout/vList3"/>
    <dgm:cxn modelId="{57F0FAD2-4925-4160-A3ED-C9A0DD76476F}" type="presParOf" srcId="{50FB87F1-E2BB-469B-8083-8EFC2202A56B}" destId="{5FDD2826-B9F3-4D90-A90B-1CD94EF54FA4}" srcOrd="0" destOrd="0" presId="urn:microsoft.com/office/officeart/2005/8/layout/vList3"/>
    <dgm:cxn modelId="{61C67329-CA35-4FE5-8388-55E5332C530A}" type="presParOf" srcId="{5FDD2826-B9F3-4D90-A90B-1CD94EF54FA4}" destId="{B949804A-5ECC-458D-9D04-3859B654B3FE}" srcOrd="0" destOrd="0" presId="urn:microsoft.com/office/officeart/2005/8/layout/vList3"/>
    <dgm:cxn modelId="{8534FAB0-A696-46E3-A6C1-816506CD1347}" type="presParOf" srcId="{5FDD2826-B9F3-4D90-A90B-1CD94EF54FA4}" destId="{7755AC97-3006-4489-B23F-976AEC0637F6}" srcOrd="1" destOrd="0" presId="urn:microsoft.com/office/officeart/2005/8/layout/vList3"/>
    <dgm:cxn modelId="{DB229171-5AA7-4D63-B202-59419CDCCB25}" type="presParOf" srcId="{50FB87F1-E2BB-469B-8083-8EFC2202A56B}" destId="{B45AFFD8-1315-420B-A9C2-AF782EFE35FD}" srcOrd="1" destOrd="0" presId="urn:microsoft.com/office/officeart/2005/8/layout/vList3"/>
    <dgm:cxn modelId="{2EEEFD97-5A53-48CD-9ACA-27FBF8163131}" type="presParOf" srcId="{50FB87F1-E2BB-469B-8083-8EFC2202A56B}" destId="{9BABA626-B851-4B77-94C9-A1B4C8551C0D}" srcOrd="2" destOrd="0" presId="urn:microsoft.com/office/officeart/2005/8/layout/vList3"/>
    <dgm:cxn modelId="{D7710CC4-8986-44B3-A04A-7F5784E45A36}" type="presParOf" srcId="{9BABA626-B851-4B77-94C9-A1B4C8551C0D}" destId="{529218B2-2D07-45B2-A2D1-D673E21EB668}" srcOrd="0" destOrd="0" presId="urn:microsoft.com/office/officeart/2005/8/layout/vList3"/>
    <dgm:cxn modelId="{74D680E8-50ED-460F-A8AA-5145679F891E}" type="presParOf" srcId="{9BABA626-B851-4B77-94C9-A1B4C8551C0D}" destId="{F25DA15F-E45E-408A-9776-44B7CC1CD45B}" srcOrd="1" destOrd="0" presId="urn:microsoft.com/office/officeart/2005/8/layout/vList3"/>
    <dgm:cxn modelId="{20C2EE57-73FA-4D9B-B544-7B49982DD01A}" type="presParOf" srcId="{50FB87F1-E2BB-469B-8083-8EFC2202A56B}" destId="{387B0613-36D3-47E9-9FA8-EE142D349EA8}" srcOrd="3" destOrd="0" presId="urn:microsoft.com/office/officeart/2005/8/layout/vList3"/>
    <dgm:cxn modelId="{4988D995-D442-4A5E-84D5-E44F317B52A9}" type="presParOf" srcId="{50FB87F1-E2BB-469B-8083-8EFC2202A56B}" destId="{50AEA81A-C726-4451-A400-7B953DB7C7E6}" srcOrd="4" destOrd="0" presId="urn:microsoft.com/office/officeart/2005/8/layout/vList3"/>
    <dgm:cxn modelId="{4DFBC5A2-758A-44D0-BA79-410AEEF644CF}" type="presParOf" srcId="{50AEA81A-C726-4451-A400-7B953DB7C7E6}" destId="{E2720991-3BF4-437C-B638-3AE030D7F9D4}" srcOrd="0" destOrd="0" presId="urn:microsoft.com/office/officeart/2005/8/layout/vList3"/>
    <dgm:cxn modelId="{93D1AEFA-3A0F-462D-8598-17E6A1D7DAA4}" type="presParOf" srcId="{50AEA81A-C726-4451-A400-7B953DB7C7E6}" destId="{8A383A28-122B-4D2C-AE77-96B46D3661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A8294C-2357-4C9E-B7D4-97090A27921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869BE551-5A05-490F-8DDF-9E061AEC9DBB}">
      <dgm:prSet phldrT="[Text]"/>
      <dgm:spPr/>
      <dgm:t>
        <a:bodyPr/>
        <a:lstStyle/>
        <a:p>
          <a:r>
            <a:rPr lang="en-US" dirty="0" smtClean="0"/>
            <a:t>value1</a:t>
          </a:r>
          <a:endParaRPr lang="en-US" dirty="0"/>
        </a:p>
      </dgm:t>
    </dgm:pt>
    <dgm:pt modelId="{0B33DAEB-A7BA-4869-9CA5-F2974C4B48FC}" type="parTrans" cxnId="{7F78AAA5-7066-4112-9568-1005A5520CCC}">
      <dgm:prSet/>
      <dgm:spPr/>
      <dgm:t>
        <a:bodyPr/>
        <a:lstStyle/>
        <a:p>
          <a:endParaRPr lang="en-US"/>
        </a:p>
      </dgm:t>
    </dgm:pt>
    <dgm:pt modelId="{219C9DBE-54B7-41EC-B261-3AE4EDEB2585}" type="sibTrans" cxnId="{7F78AAA5-7066-4112-9568-1005A5520CCC}">
      <dgm:prSet/>
      <dgm:spPr/>
      <dgm:t>
        <a:bodyPr/>
        <a:lstStyle/>
        <a:p>
          <a:endParaRPr lang="en-US"/>
        </a:p>
      </dgm:t>
    </dgm:pt>
    <dgm:pt modelId="{BB6B4F60-31DA-49A0-8B69-DC7548AAC75A}">
      <dgm:prSet phldrT="[Text]"/>
      <dgm:spPr/>
      <dgm:t>
        <a:bodyPr/>
        <a:lstStyle/>
        <a:p>
          <a:r>
            <a:rPr lang="en-US" dirty="0" smtClean="0"/>
            <a:t>value2</a:t>
          </a:r>
          <a:endParaRPr lang="en-US" dirty="0"/>
        </a:p>
      </dgm:t>
    </dgm:pt>
    <dgm:pt modelId="{4A990BF4-81C7-4C00-95F9-255C38418139}" type="parTrans" cxnId="{15BD30DE-BB4F-41F4-A134-548797363AB0}">
      <dgm:prSet/>
      <dgm:spPr/>
      <dgm:t>
        <a:bodyPr/>
        <a:lstStyle/>
        <a:p>
          <a:endParaRPr lang="en-US"/>
        </a:p>
      </dgm:t>
    </dgm:pt>
    <dgm:pt modelId="{31C26A84-6293-4BF2-882B-2BFC6FFA8666}" type="sibTrans" cxnId="{15BD30DE-BB4F-41F4-A134-548797363AB0}">
      <dgm:prSet/>
      <dgm:spPr/>
      <dgm:t>
        <a:bodyPr/>
        <a:lstStyle/>
        <a:p>
          <a:endParaRPr lang="en-US"/>
        </a:p>
      </dgm:t>
    </dgm:pt>
    <dgm:pt modelId="{CDECDC6D-F1E9-4D9B-8DB6-2F23597552D7}">
      <dgm:prSet phldrT="[Text]"/>
      <dgm:spPr/>
      <dgm:t>
        <a:bodyPr/>
        <a:lstStyle/>
        <a:p>
          <a:r>
            <a:rPr lang="en-US" dirty="0" smtClean="0"/>
            <a:t>value3</a:t>
          </a:r>
          <a:endParaRPr lang="en-US" dirty="0"/>
        </a:p>
      </dgm:t>
    </dgm:pt>
    <dgm:pt modelId="{6399568D-BDD7-4B34-B412-B24233FF691D}" type="parTrans" cxnId="{EA5280C5-0280-471D-95E4-44A710075741}">
      <dgm:prSet/>
      <dgm:spPr/>
      <dgm:t>
        <a:bodyPr/>
        <a:lstStyle/>
        <a:p>
          <a:endParaRPr lang="en-US"/>
        </a:p>
      </dgm:t>
    </dgm:pt>
    <dgm:pt modelId="{F162C403-FECA-42FA-B7B9-D2F512D53CDA}" type="sibTrans" cxnId="{EA5280C5-0280-471D-95E4-44A710075741}">
      <dgm:prSet/>
      <dgm:spPr/>
      <dgm:t>
        <a:bodyPr/>
        <a:lstStyle/>
        <a:p>
          <a:endParaRPr lang="en-US"/>
        </a:p>
      </dgm:t>
    </dgm:pt>
    <dgm:pt modelId="{50FB87F1-E2BB-469B-8083-8EFC2202A56B}" type="pres">
      <dgm:prSet presAssocID="{4EA8294C-2357-4C9E-B7D4-97090A279210}" presName="linearFlow" presStyleCnt="0">
        <dgm:presLayoutVars>
          <dgm:dir/>
          <dgm:resizeHandles val="exact"/>
        </dgm:presLayoutVars>
      </dgm:prSet>
      <dgm:spPr/>
    </dgm:pt>
    <dgm:pt modelId="{5FDD2826-B9F3-4D90-A90B-1CD94EF54FA4}" type="pres">
      <dgm:prSet presAssocID="{869BE551-5A05-490F-8DDF-9E061AEC9DBB}" presName="composite" presStyleCnt="0"/>
      <dgm:spPr/>
    </dgm:pt>
    <dgm:pt modelId="{B949804A-5ECC-458D-9D04-3859B654B3FE}" type="pres">
      <dgm:prSet presAssocID="{869BE551-5A05-490F-8DDF-9E061AEC9DBB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755AC97-3006-4489-B23F-976AEC0637F6}" type="pres">
      <dgm:prSet presAssocID="{869BE551-5A05-490F-8DDF-9E061AEC9DB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AFFD8-1315-420B-A9C2-AF782EFE35FD}" type="pres">
      <dgm:prSet presAssocID="{219C9DBE-54B7-41EC-B261-3AE4EDEB2585}" presName="spacing" presStyleCnt="0"/>
      <dgm:spPr/>
    </dgm:pt>
    <dgm:pt modelId="{9BABA626-B851-4B77-94C9-A1B4C8551C0D}" type="pres">
      <dgm:prSet presAssocID="{BB6B4F60-31DA-49A0-8B69-DC7548AAC75A}" presName="composite" presStyleCnt="0"/>
      <dgm:spPr/>
    </dgm:pt>
    <dgm:pt modelId="{529218B2-2D07-45B2-A2D1-D673E21EB668}" type="pres">
      <dgm:prSet presAssocID="{BB6B4F60-31DA-49A0-8B69-DC7548AAC75A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5DA15F-E45E-408A-9776-44B7CC1CD45B}" type="pres">
      <dgm:prSet presAssocID="{BB6B4F60-31DA-49A0-8B69-DC7548AAC75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B0613-36D3-47E9-9FA8-EE142D349EA8}" type="pres">
      <dgm:prSet presAssocID="{31C26A84-6293-4BF2-882B-2BFC6FFA8666}" presName="spacing" presStyleCnt="0"/>
      <dgm:spPr/>
    </dgm:pt>
    <dgm:pt modelId="{50AEA81A-C726-4451-A400-7B953DB7C7E6}" type="pres">
      <dgm:prSet presAssocID="{CDECDC6D-F1E9-4D9B-8DB6-2F23597552D7}" presName="composite" presStyleCnt="0"/>
      <dgm:spPr/>
    </dgm:pt>
    <dgm:pt modelId="{E2720991-3BF4-437C-B638-3AE030D7F9D4}" type="pres">
      <dgm:prSet presAssocID="{CDECDC6D-F1E9-4D9B-8DB6-2F23597552D7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A383A28-122B-4D2C-AE77-96B46D3661A9}" type="pres">
      <dgm:prSet presAssocID="{CDECDC6D-F1E9-4D9B-8DB6-2F23597552D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72583-6599-404F-B84B-D47D9D42CF03}" type="presOf" srcId="{869BE551-5A05-490F-8DDF-9E061AEC9DBB}" destId="{7755AC97-3006-4489-B23F-976AEC0637F6}" srcOrd="0" destOrd="0" presId="urn:microsoft.com/office/officeart/2005/8/layout/vList3"/>
    <dgm:cxn modelId="{7F78AAA5-7066-4112-9568-1005A5520CCC}" srcId="{4EA8294C-2357-4C9E-B7D4-97090A279210}" destId="{869BE551-5A05-490F-8DDF-9E061AEC9DBB}" srcOrd="0" destOrd="0" parTransId="{0B33DAEB-A7BA-4869-9CA5-F2974C4B48FC}" sibTransId="{219C9DBE-54B7-41EC-B261-3AE4EDEB2585}"/>
    <dgm:cxn modelId="{67A611AF-7017-4C3F-B6FB-0B6E932AB7B8}" type="presOf" srcId="{4EA8294C-2357-4C9E-B7D4-97090A279210}" destId="{50FB87F1-E2BB-469B-8083-8EFC2202A56B}" srcOrd="0" destOrd="0" presId="urn:microsoft.com/office/officeart/2005/8/layout/vList3"/>
    <dgm:cxn modelId="{15BD30DE-BB4F-41F4-A134-548797363AB0}" srcId="{4EA8294C-2357-4C9E-B7D4-97090A279210}" destId="{BB6B4F60-31DA-49A0-8B69-DC7548AAC75A}" srcOrd="1" destOrd="0" parTransId="{4A990BF4-81C7-4C00-95F9-255C38418139}" sibTransId="{31C26A84-6293-4BF2-882B-2BFC6FFA8666}"/>
    <dgm:cxn modelId="{EA5280C5-0280-471D-95E4-44A710075741}" srcId="{4EA8294C-2357-4C9E-B7D4-97090A279210}" destId="{CDECDC6D-F1E9-4D9B-8DB6-2F23597552D7}" srcOrd="2" destOrd="0" parTransId="{6399568D-BDD7-4B34-B412-B24233FF691D}" sibTransId="{F162C403-FECA-42FA-B7B9-D2F512D53CDA}"/>
    <dgm:cxn modelId="{6B72AC62-70E6-4FED-917A-E7224AE4DBE0}" type="presOf" srcId="{CDECDC6D-F1E9-4D9B-8DB6-2F23597552D7}" destId="{8A383A28-122B-4D2C-AE77-96B46D3661A9}" srcOrd="0" destOrd="0" presId="urn:microsoft.com/office/officeart/2005/8/layout/vList3"/>
    <dgm:cxn modelId="{700F63D8-4C91-44FF-AF53-654DBFE5BE93}" type="presOf" srcId="{BB6B4F60-31DA-49A0-8B69-DC7548AAC75A}" destId="{F25DA15F-E45E-408A-9776-44B7CC1CD45B}" srcOrd="0" destOrd="0" presId="urn:microsoft.com/office/officeart/2005/8/layout/vList3"/>
    <dgm:cxn modelId="{57F0FAD2-4925-4160-A3ED-C9A0DD76476F}" type="presParOf" srcId="{50FB87F1-E2BB-469B-8083-8EFC2202A56B}" destId="{5FDD2826-B9F3-4D90-A90B-1CD94EF54FA4}" srcOrd="0" destOrd="0" presId="urn:microsoft.com/office/officeart/2005/8/layout/vList3"/>
    <dgm:cxn modelId="{61C67329-CA35-4FE5-8388-55E5332C530A}" type="presParOf" srcId="{5FDD2826-B9F3-4D90-A90B-1CD94EF54FA4}" destId="{B949804A-5ECC-458D-9D04-3859B654B3FE}" srcOrd="0" destOrd="0" presId="urn:microsoft.com/office/officeart/2005/8/layout/vList3"/>
    <dgm:cxn modelId="{8534FAB0-A696-46E3-A6C1-816506CD1347}" type="presParOf" srcId="{5FDD2826-B9F3-4D90-A90B-1CD94EF54FA4}" destId="{7755AC97-3006-4489-B23F-976AEC0637F6}" srcOrd="1" destOrd="0" presId="urn:microsoft.com/office/officeart/2005/8/layout/vList3"/>
    <dgm:cxn modelId="{DB229171-5AA7-4D63-B202-59419CDCCB25}" type="presParOf" srcId="{50FB87F1-E2BB-469B-8083-8EFC2202A56B}" destId="{B45AFFD8-1315-420B-A9C2-AF782EFE35FD}" srcOrd="1" destOrd="0" presId="urn:microsoft.com/office/officeart/2005/8/layout/vList3"/>
    <dgm:cxn modelId="{2EEEFD97-5A53-48CD-9ACA-27FBF8163131}" type="presParOf" srcId="{50FB87F1-E2BB-469B-8083-8EFC2202A56B}" destId="{9BABA626-B851-4B77-94C9-A1B4C8551C0D}" srcOrd="2" destOrd="0" presId="urn:microsoft.com/office/officeart/2005/8/layout/vList3"/>
    <dgm:cxn modelId="{D7710CC4-8986-44B3-A04A-7F5784E45A36}" type="presParOf" srcId="{9BABA626-B851-4B77-94C9-A1B4C8551C0D}" destId="{529218B2-2D07-45B2-A2D1-D673E21EB668}" srcOrd="0" destOrd="0" presId="urn:microsoft.com/office/officeart/2005/8/layout/vList3"/>
    <dgm:cxn modelId="{74D680E8-50ED-460F-A8AA-5145679F891E}" type="presParOf" srcId="{9BABA626-B851-4B77-94C9-A1B4C8551C0D}" destId="{F25DA15F-E45E-408A-9776-44B7CC1CD45B}" srcOrd="1" destOrd="0" presId="urn:microsoft.com/office/officeart/2005/8/layout/vList3"/>
    <dgm:cxn modelId="{20C2EE57-73FA-4D9B-B544-7B49982DD01A}" type="presParOf" srcId="{50FB87F1-E2BB-469B-8083-8EFC2202A56B}" destId="{387B0613-36D3-47E9-9FA8-EE142D349EA8}" srcOrd="3" destOrd="0" presId="urn:microsoft.com/office/officeart/2005/8/layout/vList3"/>
    <dgm:cxn modelId="{4988D995-D442-4A5E-84D5-E44F317B52A9}" type="presParOf" srcId="{50FB87F1-E2BB-469B-8083-8EFC2202A56B}" destId="{50AEA81A-C726-4451-A400-7B953DB7C7E6}" srcOrd="4" destOrd="0" presId="urn:microsoft.com/office/officeart/2005/8/layout/vList3"/>
    <dgm:cxn modelId="{4DFBC5A2-758A-44D0-BA79-410AEEF644CF}" type="presParOf" srcId="{50AEA81A-C726-4451-A400-7B953DB7C7E6}" destId="{E2720991-3BF4-437C-B638-3AE030D7F9D4}" srcOrd="0" destOrd="0" presId="urn:microsoft.com/office/officeart/2005/8/layout/vList3"/>
    <dgm:cxn modelId="{93D1AEFA-3A0F-462D-8598-17E6A1D7DAA4}" type="presParOf" srcId="{50AEA81A-C726-4451-A400-7B953DB7C7E6}" destId="{8A383A28-122B-4D2C-AE77-96B46D3661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5AC97-3006-4489-B23F-976AEC0637F6}">
      <dsp:nvSpPr>
        <dsp:cNvPr id="0" name=""/>
        <dsp:cNvSpPr/>
      </dsp:nvSpPr>
      <dsp:spPr>
        <a:xfrm rot="10800000">
          <a:off x="861490" y="503"/>
          <a:ext cx="2900482" cy="5236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92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value1</a:t>
          </a:r>
          <a:endParaRPr lang="en-US" sz="2500" kern="1200" dirty="0"/>
        </a:p>
      </dsp:txBody>
      <dsp:txXfrm rot="10800000">
        <a:off x="992408" y="503"/>
        <a:ext cx="2769564" cy="523672"/>
      </dsp:txXfrm>
    </dsp:sp>
    <dsp:sp modelId="{B949804A-5ECC-458D-9D04-3859B654B3FE}">
      <dsp:nvSpPr>
        <dsp:cNvPr id="0" name=""/>
        <dsp:cNvSpPr/>
      </dsp:nvSpPr>
      <dsp:spPr>
        <a:xfrm>
          <a:off x="599654" y="503"/>
          <a:ext cx="523672" cy="5236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DA15F-E45E-408A-9776-44B7CC1CD45B}">
      <dsp:nvSpPr>
        <dsp:cNvPr id="0" name=""/>
        <dsp:cNvSpPr/>
      </dsp:nvSpPr>
      <dsp:spPr>
        <a:xfrm rot="10800000">
          <a:off x="861490" y="680495"/>
          <a:ext cx="2900482" cy="5236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92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value2</a:t>
          </a:r>
          <a:endParaRPr lang="en-US" sz="2500" kern="1200" dirty="0"/>
        </a:p>
      </dsp:txBody>
      <dsp:txXfrm rot="10800000">
        <a:off x="992408" y="680495"/>
        <a:ext cx="2769564" cy="523672"/>
      </dsp:txXfrm>
    </dsp:sp>
    <dsp:sp modelId="{529218B2-2D07-45B2-A2D1-D673E21EB668}">
      <dsp:nvSpPr>
        <dsp:cNvPr id="0" name=""/>
        <dsp:cNvSpPr/>
      </dsp:nvSpPr>
      <dsp:spPr>
        <a:xfrm>
          <a:off x="599654" y="680495"/>
          <a:ext cx="523672" cy="5236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83A28-122B-4D2C-AE77-96B46D3661A9}">
      <dsp:nvSpPr>
        <dsp:cNvPr id="0" name=""/>
        <dsp:cNvSpPr/>
      </dsp:nvSpPr>
      <dsp:spPr>
        <a:xfrm rot="10800000">
          <a:off x="861490" y="1360488"/>
          <a:ext cx="2900482" cy="5236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92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value3</a:t>
          </a:r>
          <a:endParaRPr lang="en-US" sz="2500" kern="1200" dirty="0"/>
        </a:p>
      </dsp:txBody>
      <dsp:txXfrm rot="10800000">
        <a:off x="992408" y="1360488"/>
        <a:ext cx="2769564" cy="523672"/>
      </dsp:txXfrm>
    </dsp:sp>
    <dsp:sp modelId="{E2720991-3BF4-437C-B638-3AE030D7F9D4}">
      <dsp:nvSpPr>
        <dsp:cNvPr id="0" name=""/>
        <dsp:cNvSpPr/>
      </dsp:nvSpPr>
      <dsp:spPr>
        <a:xfrm>
          <a:off x="599654" y="1360488"/>
          <a:ext cx="523672" cy="5236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5AC97-3006-4489-B23F-976AEC0637F6}">
      <dsp:nvSpPr>
        <dsp:cNvPr id="0" name=""/>
        <dsp:cNvSpPr/>
      </dsp:nvSpPr>
      <dsp:spPr>
        <a:xfrm rot="10800000">
          <a:off x="594498" y="677"/>
          <a:ext cx="2040864" cy="3217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9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value1</a:t>
          </a:r>
          <a:endParaRPr lang="en-US" sz="1500" kern="1200" dirty="0"/>
        </a:p>
      </dsp:txBody>
      <dsp:txXfrm rot="10800000">
        <a:off x="674944" y="677"/>
        <a:ext cx="1960418" cy="321784"/>
      </dsp:txXfrm>
    </dsp:sp>
    <dsp:sp modelId="{B949804A-5ECC-458D-9D04-3859B654B3FE}">
      <dsp:nvSpPr>
        <dsp:cNvPr id="0" name=""/>
        <dsp:cNvSpPr/>
      </dsp:nvSpPr>
      <dsp:spPr>
        <a:xfrm>
          <a:off x="433606" y="677"/>
          <a:ext cx="321784" cy="3217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DA15F-E45E-408A-9776-44B7CC1CD45B}">
      <dsp:nvSpPr>
        <dsp:cNvPr id="0" name=""/>
        <dsp:cNvSpPr/>
      </dsp:nvSpPr>
      <dsp:spPr>
        <a:xfrm rot="10800000">
          <a:off x="594498" y="412137"/>
          <a:ext cx="2040864" cy="3217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9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value2</a:t>
          </a:r>
          <a:endParaRPr lang="en-US" sz="1500" kern="1200" dirty="0"/>
        </a:p>
      </dsp:txBody>
      <dsp:txXfrm rot="10800000">
        <a:off x="674944" y="412137"/>
        <a:ext cx="1960418" cy="321784"/>
      </dsp:txXfrm>
    </dsp:sp>
    <dsp:sp modelId="{529218B2-2D07-45B2-A2D1-D673E21EB668}">
      <dsp:nvSpPr>
        <dsp:cNvPr id="0" name=""/>
        <dsp:cNvSpPr/>
      </dsp:nvSpPr>
      <dsp:spPr>
        <a:xfrm>
          <a:off x="433606" y="412137"/>
          <a:ext cx="321784" cy="32178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83A28-122B-4D2C-AE77-96B46D3661A9}">
      <dsp:nvSpPr>
        <dsp:cNvPr id="0" name=""/>
        <dsp:cNvSpPr/>
      </dsp:nvSpPr>
      <dsp:spPr>
        <a:xfrm rot="10800000">
          <a:off x="594498" y="823598"/>
          <a:ext cx="2040864" cy="3217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9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value3</a:t>
          </a:r>
          <a:endParaRPr lang="en-US" sz="1500" kern="1200" dirty="0"/>
        </a:p>
      </dsp:txBody>
      <dsp:txXfrm rot="10800000">
        <a:off x="674944" y="823598"/>
        <a:ext cx="1960418" cy="321784"/>
      </dsp:txXfrm>
    </dsp:sp>
    <dsp:sp modelId="{E2720991-3BF4-437C-B638-3AE030D7F9D4}">
      <dsp:nvSpPr>
        <dsp:cNvPr id="0" name=""/>
        <dsp:cNvSpPr/>
      </dsp:nvSpPr>
      <dsp:spPr>
        <a:xfrm>
          <a:off x="433606" y="823598"/>
          <a:ext cx="321784" cy="32178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5AC97-3006-4489-B23F-976AEC0637F6}">
      <dsp:nvSpPr>
        <dsp:cNvPr id="0" name=""/>
        <dsp:cNvSpPr/>
      </dsp:nvSpPr>
      <dsp:spPr>
        <a:xfrm rot="10800000">
          <a:off x="594498" y="677"/>
          <a:ext cx="2040864" cy="3217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9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value1</a:t>
          </a:r>
          <a:endParaRPr lang="en-US" sz="1500" kern="1200" dirty="0"/>
        </a:p>
      </dsp:txBody>
      <dsp:txXfrm rot="10800000">
        <a:off x="674944" y="677"/>
        <a:ext cx="1960418" cy="321784"/>
      </dsp:txXfrm>
    </dsp:sp>
    <dsp:sp modelId="{B949804A-5ECC-458D-9D04-3859B654B3FE}">
      <dsp:nvSpPr>
        <dsp:cNvPr id="0" name=""/>
        <dsp:cNvSpPr/>
      </dsp:nvSpPr>
      <dsp:spPr>
        <a:xfrm>
          <a:off x="433606" y="677"/>
          <a:ext cx="321784" cy="3217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DA15F-E45E-408A-9776-44B7CC1CD45B}">
      <dsp:nvSpPr>
        <dsp:cNvPr id="0" name=""/>
        <dsp:cNvSpPr/>
      </dsp:nvSpPr>
      <dsp:spPr>
        <a:xfrm rot="10800000">
          <a:off x="594498" y="412137"/>
          <a:ext cx="2040864" cy="3217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9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value2</a:t>
          </a:r>
          <a:endParaRPr lang="en-US" sz="1500" kern="1200" dirty="0"/>
        </a:p>
      </dsp:txBody>
      <dsp:txXfrm rot="10800000">
        <a:off x="674944" y="412137"/>
        <a:ext cx="1960418" cy="321784"/>
      </dsp:txXfrm>
    </dsp:sp>
    <dsp:sp modelId="{529218B2-2D07-45B2-A2D1-D673E21EB668}">
      <dsp:nvSpPr>
        <dsp:cNvPr id="0" name=""/>
        <dsp:cNvSpPr/>
      </dsp:nvSpPr>
      <dsp:spPr>
        <a:xfrm>
          <a:off x="433606" y="412137"/>
          <a:ext cx="321784" cy="32178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83A28-122B-4D2C-AE77-96B46D3661A9}">
      <dsp:nvSpPr>
        <dsp:cNvPr id="0" name=""/>
        <dsp:cNvSpPr/>
      </dsp:nvSpPr>
      <dsp:spPr>
        <a:xfrm rot="10800000">
          <a:off x="594498" y="823598"/>
          <a:ext cx="2040864" cy="3217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9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value3</a:t>
          </a:r>
          <a:endParaRPr lang="en-US" sz="1500" kern="1200" dirty="0"/>
        </a:p>
      </dsp:txBody>
      <dsp:txXfrm rot="10800000">
        <a:off x="674944" y="823598"/>
        <a:ext cx="1960418" cy="321784"/>
      </dsp:txXfrm>
    </dsp:sp>
    <dsp:sp modelId="{E2720991-3BF4-437C-B638-3AE030D7F9D4}">
      <dsp:nvSpPr>
        <dsp:cNvPr id="0" name=""/>
        <dsp:cNvSpPr/>
      </dsp:nvSpPr>
      <dsp:spPr>
        <a:xfrm>
          <a:off x="433606" y="823598"/>
          <a:ext cx="321784" cy="32178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5AC97-3006-4489-B23F-976AEC0637F6}">
      <dsp:nvSpPr>
        <dsp:cNvPr id="0" name=""/>
        <dsp:cNvSpPr/>
      </dsp:nvSpPr>
      <dsp:spPr>
        <a:xfrm rot="10800000">
          <a:off x="594498" y="677"/>
          <a:ext cx="2040864" cy="3217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9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value1</a:t>
          </a:r>
          <a:endParaRPr lang="en-US" sz="1500" kern="1200" dirty="0"/>
        </a:p>
      </dsp:txBody>
      <dsp:txXfrm rot="10800000">
        <a:off x="674944" y="677"/>
        <a:ext cx="1960418" cy="321784"/>
      </dsp:txXfrm>
    </dsp:sp>
    <dsp:sp modelId="{B949804A-5ECC-458D-9D04-3859B654B3FE}">
      <dsp:nvSpPr>
        <dsp:cNvPr id="0" name=""/>
        <dsp:cNvSpPr/>
      </dsp:nvSpPr>
      <dsp:spPr>
        <a:xfrm>
          <a:off x="433606" y="677"/>
          <a:ext cx="321784" cy="3217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DA15F-E45E-408A-9776-44B7CC1CD45B}">
      <dsp:nvSpPr>
        <dsp:cNvPr id="0" name=""/>
        <dsp:cNvSpPr/>
      </dsp:nvSpPr>
      <dsp:spPr>
        <a:xfrm rot="10800000">
          <a:off x="594498" y="412137"/>
          <a:ext cx="2040864" cy="3217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9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value2</a:t>
          </a:r>
          <a:endParaRPr lang="en-US" sz="1500" kern="1200" dirty="0"/>
        </a:p>
      </dsp:txBody>
      <dsp:txXfrm rot="10800000">
        <a:off x="674944" y="412137"/>
        <a:ext cx="1960418" cy="321784"/>
      </dsp:txXfrm>
    </dsp:sp>
    <dsp:sp modelId="{529218B2-2D07-45B2-A2D1-D673E21EB668}">
      <dsp:nvSpPr>
        <dsp:cNvPr id="0" name=""/>
        <dsp:cNvSpPr/>
      </dsp:nvSpPr>
      <dsp:spPr>
        <a:xfrm>
          <a:off x="433606" y="412137"/>
          <a:ext cx="321784" cy="32178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83A28-122B-4D2C-AE77-96B46D3661A9}">
      <dsp:nvSpPr>
        <dsp:cNvPr id="0" name=""/>
        <dsp:cNvSpPr/>
      </dsp:nvSpPr>
      <dsp:spPr>
        <a:xfrm rot="10800000">
          <a:off x="594498" y="823598"/>
          <a:ext cx="2040864" cy="3217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9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value3</a:t>
          </a:r>
          <a:endParaRPr lang="en-US" sz="1500" kern="1200" dirty="0"/>
        </a:p>
      </dsp:txBody>
      <dsp:txXfrm rot="10800000">
        <a:off x="674944" y="823598"/>
        <a:ext cx="1960418" cy="321784"/>
      </dsp:txXfrm>
    </dsp:sp>
    <dsp:sp modelId="{E2720991-3BF4-437C-B638-3AE030D7F9D4}">
      <dsp:nvSpPr>
        <dsp:cNvPr id="0" name=""/>
        <dsp:cNvSpPr/>
      </dsp:nvSpPr>
      <dsp:spPr>
        <a:xfrm>
          <a:off x="433606" y="823598"/>
          <a:ext cx="321784" cy="32178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5AC97-3006-4489-B23F-976AEC0637F6}">
      <dsp:nvSpPr>
        <dsp:cNvPr id="0" name=""/>
        <dsp:cNvSpPr/>
      </dsp:nvSpPr>
      <dsp:spPr>
        <a:xfrm rot="10800000">
          <a:off x="594498" y="677"/>
          <a:ext cx="2040864" cy="3217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9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value1</a:t>
          </a:r>
          <a:endParaRPr lang="en-US" sz="1500" kern="1200" dirty="0"/>
        </a:p>
      </dsp:txBody>
      <dsp:txXfrm rot="10800000">
        <a:off x="674944" y="677"/>
        <a:ext cx="1960418" cy="321784"/>
      </dsp:txXfrm>
    </dsp:sp>
    <dsp:sp modelId="{B949804A-5ECC-458D-9D04-3859B654B3FE}">
      <dsp:nvSpPr>
        <dsp:cNvPr id="0" name=""/>
        <dsp:cNvSpPr/>
      </dsp:nvSpPr>
      <dsp:spPr>
        <a:xfrm>
          <a:off x="433606" y="677"/>
          <a:ext cx="321784" cy="3217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DA15F-E45E-408A-9776-44B7CC1CD45B}">
      <dsp:nvSpPr>
        <dsp:cNvPr id="0" name=""/>
        <dsp:cNvSpPr/>
      </dsp:nvSpPr>
      <dsp:spPr>
        <a:xfrm rot="10800000">
          <a:off x="594498" y="412137"/>
          <a:ext cx="2040864" cy="3217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9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value2</a:t>
          </a:r>
          <a:endParaRPr lang="en-US" sz="1500" kern="1200" dirty="0"/>
        </a:p>
      </dsp:txBody>
      <dsp:txXfrm rot="10800000">
        <a:off x="674944" y="412137"/>
        <a:ext cx="1960418" cy="321784"/>
      </dsp:txXfrm>
    </dsp:sp>
    <dsp:sp modelId="{529218B2-2D07-45B2-A2D1-D673E21EB668}">
      <dsp:nvSpPr>
        <dsp:cNvPr id="0" name=""/>
        <dsp:cNvSpPr/>
      </dsp:nvSpPr>
      <dsp:spPr>
        <a:xfrm>
          <a:off x="433606" y="412137"/>
          <a:ext cx="321784" cy="32178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83A28-122B-4D2C-AE77-96B46D3661A9}">
      <dsp:nvSpPr>
        <dsp:cNvPr id="0" name=""/>
        <dsp:cNvSpPr/>
      </dsp:nvSpPr>
      <dsp:spPr>
        <a:xfrm rot="10800000">
          <a:off x="594498" y="823598"/>
          <a:ext cx="2040864" cy="3217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9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value3</a:t>
          </a:r>
          <a:endParaRPr lang="en-US" sz="1500" kern="1200" dirty="0"/>
        </a:p>
      </dsp:txBody>
      <dsp:txXfrm rot="10800000">
        <a:off x="674944" y="823598"/>
        <a:ext cx="1960418" cy="321784"/>
      </dsp:txXfrm>
    </dsp:sp>
    <dsp:sp modelId="{E2720991-3BF4-437C-B638-3AE030D7F9D4}">
      <dsp:nvSpPr>
        <dsp:cNvPr id="0" name=""/>
        <dsp:cNvSpPr/>
      </dsp:nvSpPr>
      <dsp:spPr>
        <a:xfrm>
          <a:off x="433606" y="823598"/>
          <a:ext cx="321784" cy="32178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0F533-6C8A-469B-890C-4785206AD5B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EC5B6-EC6C-4BE4-B1E0-AECAAC99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7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exactly the same manner, the NL module applies the same operations on a feature map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is formalized with this equation.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Here, x is the input, and y is the output. I is the patch under consideration and j runs over all the patches in the image. C is a normalization factor.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equation is implemented with matrix multiplication.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Up to now I have talked about an image with patches. It is the same with tensors.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our tensor. It has spatial dimensions and channels dimension.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xi, these are </a:t>
            </a:r>
            <a:r>
              <a:rPr lang="en-US" baseline="0" dirty="0" err="1" smtClean="0"/>
              <a:t>xjs</a:t>
            </a:r>
            <a:r>
              <a:rPr lang="en-US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comparison: Here is a convolution layer. The information for this pixel comes from a local </a:t>
            </a:r>
            <a:r>
              <a:rPr lang="en-US" baseline="0" dirty="0" err="1" smtClean="0"/>
              <a:t>neighbourhood</a:t>
            </a:r>
            <a:r>
              <a:rPr lang="en-US" baseline="0" dirty="0" smtClean="0"/>
              <a:t> around the pixel with a predefined weights.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non local module  on the other hand summarized information from all the </a:t>
            </a:r>
            <a:r>
              <a:rPr lang="en-US" baseline="0" dirty="0" err="1" smtClean="0"/>
              <a:t>xjs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featuremap</a:t>
            </a:r>
            <a:r>
              <a:rPr lang="en-US" baseline="0" dirty="0" smtClean="0"/>
              <a:t>, even those that are far away from our xi, based on their similarity to the xi.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A popular similarity function. Theta and phi are just linear functions of x, we calculate their dot product and taking an exponent.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part, without the exponent, can be implemented with matrix multiplication.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Actually the exponent can be calculated with the normalization factor as a </a:t>
            </a:r>
            <a:r>
              <a:rPr lang="en-US" baseline="0" dirty="0" err="1" smtClean="0"/>
              <a:t>softmax</a:t>
            </a:r>
            <a:r>
              <a:rPr lang="en-US" baseline="0" dirty="0" smtClean="0"/>
              <a:t> operation.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Efficient Coarse-to-Fine Non-Local Module for the Detection of Small Objects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2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exactly the same manner, the NL module applies the same operations on a feature map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is formalized with this equation.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Here, x is the input, and y is the output. I is the patch under consideration and j runs over all the patches in the image. C is a normalization factor.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equation is implemented with matrix multiplication.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Up to now I have talked about an image with patches. It is the same with tensors.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our tensor. It has spatial dimensions and channels dimension.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xi, these are </a:t>
            </a:r>
            <a:r>
              <a:rPr lang="en-US" baseline="0" dirty="0" err="1" smtClean="0"/>
              <a:t>xjs</a:t>
            </a:r>
            <a:r>
              <a:rPr lang="en-US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comparison: Here is a convolution layer. The information for this pixel comes from a local </a:t>
            </a:r>
            <a:r>
              <a:rPr lang="en-US" baseline="0" dirty="0" err="1" smtClean="0"/>
              <a:t>neighbourhood</a:t>
            </a:r>
            <a:r>
              <a:rPr lang="en-US" baseline="0" dirty="0" smtClean="0"/>
              <a:t> around the pixel with a predefined weights.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non local module  on the other hand summarized information from all the </a:t>
            </a:r>
            <a:r>
              <a:rPr lang="en-US" baseline="0" dirty="0" err="1" smtClean="0"/>
              <a:t>xjs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featuremap</a:t>
            </a:r>
            <a:r>
              <a:rPr lang="en-US" baseline="0" dirty="0" smtClean="0"/>
              <a:t>, even those that are far away from our xi, based on their similarity to the xi.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A popular similarity function. Theta and phi are just linear functions of x, we calculate their dot product and taking an exponent.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part, without the exponent, can be implemented with matrix multiplication.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Actually the exponent can be calculated with the normalization factor as a </a:t>
            </a:r>
            <a:r>
              <a:rPr lang="en-US" baseline="0" dirty="0" err="1" smtClean="0"/>
              <a:t>softmax</a:t>
            </a:r>
            <a:r>
              <a:rPr lang="en-US" baseline="0" dirty="0" smtClean="0"/>
              <a:t> operation.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Efficient Coarse-to-Fine Non-Local Module for the Detection of Small Objects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5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C739-2870-4164-A8B2-9CC4F3CF0296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 smtClean="0"/>
              <a:t>All rights reserved with the 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2BAC-0791-4E7D-BBD7-7A46AA8044C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with the 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75A4-F565-49E9-99E4-C86002C376EC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with the 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330F-2E5E-4B46-9511-4C2668D3B265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with the 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B067-7485-4943-BCFD-8C783CAA011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with the 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C4C7-CA25-4399-BE8B-A0599EDB22FC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with the author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932E-C913-4DB3-AF28-3ED36C09A2B4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with the author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7A6E-7AC7-4CA1-9B90-5BC9A13A9ECA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with the author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BAF5-E9FA-4396-9F2F-D78C54E7955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with the author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EF8A-5352-41A2-B28B-ADEB1CCB189D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with the author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8C4D519-9B69-40BF-9FE9-D8DB172FFA5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 smtClean="0"/>
              <a:t>All rights reserved with the author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E057-FABB-4472-8A85-44E687C9F80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All rights reserved with the 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emo.allennlp.org/next-token-lm?text=AllenNLP%20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41.png"/><Relationship Id="rId14" Type="http://schemas.microsoft.com/office/2007/relationships/diagramDrawing" Target="../diagrams/drawing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7.png"/><Relationship Id="rId4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4.png"/><Relationship Id="rId7" Type="http://schemas.openxmlformats.org/officeDocument/2006/relationships/image" Target="../media/image8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ro.medium.com/max/1280/1*sbfNVjf3yERRD9Rg4OLIBw.gif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47.png"/><Relationship Id="rId10" Type="http://schemas.openxmlformats.org/officeDocument/2006/relationships/image" Target="../media/image55.png"/><Relationship Id="rId4" Type="http://schemas.openxmlformats.org/officeDocument/2006/relationships/image" Target="../media/image62.png"/><Relationship Id="rId9" Type="http://schemas.openxmlformats.org/officeDocument/2006/relationships/image" Target="../media/image54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language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Hila Levi</a:t>
            </a:r>
          </a:p>
          <a:p>
            <a:r>
              <a:rPr lang="en-US" dirty="0" smtClean="0"/>
              <a:t>May, 2020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0963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representation of words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One-hot encoding </a:t>
                </a:r>
                <a:r>
                  <a:rPr lang="en-IL" dirty="0" smtClean="0"/>
                  <a:t>–</a:t>
                </a:r>
                <a:r>
                  <a:rPr lang="en-US" dirty="0" smtClean="0"/>
                  <a:t> on a closed vocabulary</a:t>
                </a:r>
              </a:p>
              <a:p>
                <a:pPr lvl="1"/>
                <a:r>
                  <a:rPr lang="en-US" dirty="0" smtClean="0"/>
                  <a:t>Huge descriptor size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b="0" dirty="0" smtClean="0"/>
                  <a:t> words -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Dot product of any two vectors is 0</a:t>
                </a:r>
              </a:p>
              <a:p>
                <a:r>
                  <a:rPr lang="en-US" dirty="0" smtClean="0"/>
                  <a:t>An example:</a:t>
                </a:r>
              </a:p>
              <a:p>
                <a:pPr lvl="1"/>
                <a:r>
                  <a:rPr lang="en-US" dirty="0" smtClean="0"/>
                  <a:t>“Obama speaks to the media in Illinois”</a:t>
                </a:r>
              </a:p>
              <a:p>
                <a:pPr lvl="1"/>
                <a:r>
                  <a:rPr lang="en-US" dirty="0" smtClean="0"/>
                  <a:t>“The president addresses the press in Chicago”</a:t>
                </a:r>
              </a:p>
              <a:p>
                <a:r>
                  <a:rPr lang="en-US" dirty="0" smtClean="0"/>
                  <a:t>Goal:  </a:t>
                </a:r>
              </a:p>
              <a:p>
                <a:pPr lvl="1"/>
                <a:r>
                  <a:rPr lang="en-US" dirty="0" smtClean="0"/>
                  <a:t>A mapping to the real continuous m-dim space (m&lt;&lt;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Similar words are close to each other in the feature space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 b="-1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011" y="2419004"/>
            <a:ext cx="4378327" cy="1637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134" y="2028479"/>
            <a:ext cx="1400175" cy="781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93553" y="3374779"/>
            <a:ext cx="636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Dot product </a:t>
            </a:r>
            <a:r>
              <a:rPr lang="en-IL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similarity</a:t>
            </a:r>
            <a:endParaRPr lang="en-US" sz="3600" b="1" dirty="0" smtClean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4022" y="4260346"/>
            <a:ext cx="3307978" cy="259765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521453" y="4021110"/>
            <a:ext cx="1311959" cy="56525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132174" y="4344557"/>
            <a:ext cx="1311959" cy="56525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25575" y="4574541"/>
            <a:ext cx="1311959" cy="56525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555117" y="5458778"/>
            <a:ext cx="1311959" cy="56525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9763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How: </a:t>
            </a:r>
          </a:p>
          <a:p>
            <a:pPr lvl="1"/>
            <a:r>
              <a:rPr lang="en-US" dirty="0" smtClean="0"/>
              <a:t>By using context</a:t>
            </a:r>
          </a:p>
          <a:p>
            <a:pPr lvl="1"/>
            <a:r>
              <a:rPr lang="en-US" dirty="0" smtClean="0"/>
              <a:t>Self supervised manner</a:t>
            </a:r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85" y="2015732"/>
            <a:ext cx="4705350" cy="2533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10317"/>
            <a:ext cx="10842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“Efficient Estimation of Word Representations in Vector Space”, </a:t>
            </a:r>
            <a:r>
              <a:rPr lang="en-US" b="1" dirty="0" err="1">
                <a:solidFill>
                  <a:srgbClr val="C00000"/>
                </a:solidFill>
              </a:rPr>
              <a:t>Mikolov</a:t>
            </a:r>
            <a:r>
              <a:rPr lang="en-US" b="1" dirty="0">
                <a:solidFill>
                  <a:srgbClr val="C00000"/>
                </a:solidFill>
              </a:rPr>
              <a:t> et al, 2013 (Google)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311" y="2015732"/>
            <a:ext cx="6218256" cy="390359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055223" y="2748246"/>
            <a:ext cx="1066801" cy="103939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11271" y="2730317"/>
            <a:ext cx="5007791" cy="103939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8565" y="4266016"/>
            <a:ext cx="3970721" cy="1200329"/>
            <a:chOff x="6700750" y="4559037"/>
            <a:chExt cx="5100918" cy="1200329"/>
          </a:xfrm>
        </p:grpSpPr>
        <p:sp>
          <p:nvSpPr>
            <p:cNvPr id="12" name="TextBox 11"/>
            <p:cNvSpPr txBox="1"/>
            <p:nvPr/>
          </p:nvSpPr>
          <p:spPr>
            <a:xfrm>
              <a:off x="6700750" y="4559037"/>
              <a:ext cx="51009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B050"/>
                  </a:solidFill>
                </a:rPr>
                <a:t>Synonyms</a:t>
              </a:r>
            </a:p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    Polysemy   X 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959112" y="4821382"/>
              <a:ext cx="124690" cy="20781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106835" y="4559037"/>
              <a:ext cx="259773" cy="47016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79954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(skip-gram)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343" y="1853754"/>
            <a:ext cx="4468475" cy="485965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21332" y="3337403"/>
            <a:ext cx="1949335" cy="3263854"/>
            <a:chOff x="5121332" y="3337403"/>
            <a:chExt cx="1949335" cy="32638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332" y="3337403"/>
              <a:ext cx="1949335" cy="326385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69280" y="3429000"/>
              <a:ext cx="307571" cy="162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6271" y="5003483"/>
              <a:ext cx="234835" cy="624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99148" y="4724990"/>
              <a:ext cx="793704" cy="55698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316" y="2233444"/>
            <a:ext cx="2971800" cy="367665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6658984" y="4152452"/>
            <a:ext cx="2216075" cy="9681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074918" y="3354246"/>
            <a:ext cx="1066801" cy="182375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148553" y="1837220"/>
            <a:ext cx="1066801" cy="487618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041191" y="3652173"/>
            <a:ext cx="1066801" cy="103939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0234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sentence completion challenge: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607" y="2594091"/>
            <a:ext cx="5191125" cy="2800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329" y="2931459"/>
            <a:ext cx="5100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How to evaluate: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1. Sentence completion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2. Descriptor math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3. Transfer learning to downstream tasks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49152" y="4509245"/>
            <a:ext cx="672353" cy="251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5536" y="3482661"/>
            <a:ext cx="2743170" cy="56938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719" y="4423954"/>
            <a:ext cx="2871309" cy="22547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1316" y="5571714"/>
            <a:ext cx="510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What about relations?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41247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(II) </a:t>
            </a:r>
            <a:r>
              <a:rPr lang="en-IL" dirty="0" smtClean="0"/>
              <a:t>–</a:t>
            </a:r>
            <a:r>
              <a:rPr lang="en-US" smtClean="0"/>
              <a:t> descriptors </a:t>
            </a:r>
            <a:r>
              <a:rPr lang="en-US" dirty="0" smtClean="0"/>
              <a:t>math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33" y="2547828"/>
            <a:ext cx="5400710" cy="3449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50771"/>
            <a:ext cx="5953276" cy="36847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0264" y="2016125"/>
            <a:ext cx="5225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 = vector(”biggest”)−vector(”big”) + vector(”small”)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10317"/>
            <a:ext cx="10842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“Efficient Estimation of Word Representations in Vector Space”, </a:t>
            </a:r>
            <a:r>
              <a:rPr lang="en-US" b="1" dirty="0" err="1">
                <a:solidFill>
                  <a:srgbClr val="C00000"/>
                </a:solidFill>
              </a:rPr>
              <a:t>Mikolov</a:t>
            </a:r>
            <a:r>
              <a:rPr lang="en-US" b="1" dirty="0">
                <a:solidFill>
                  <a:srgbClr val="C00000"/>
                </a:solidFill>
              </a:rPr>
              <a:t> et al, 2013 (Google)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5577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190" y="153129"/>
            <a:ext cx="827722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1079" y="5363244"/>
            <a:ext cx="9810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f(“Paris”)-f(“France”)+f(“Germany”)=f(“Berlin”)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3935" y="2015732"/>
            <a:ext cx="5870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Constant difference vector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7443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489" y="804519"/>
            <a:ext cx="6238875" cy="4895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7952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1833562"/>
            <a:ext cx="5838825" cy="3190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8975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Iraq </a:t>
            </a:r>
            <a:r>
              <a:rPr lang="en-US" i="1" dirty="0"/>
              <a:t>- Violence = Jordan</a:t>
            </a:r>
            <a:endParaRPr lang="en-US" dirty="0"/>
          </a:p>
          <a:p>
            <a:r>
              <a:rPr lang="en-US" i="1" dirty="0" smtClean="0"/>
              <a:t>Human </a:t>
            </a:r>
            <a:r>
              <a:rPr lang="en-US" i="1" dirty="0"/>
              <a:t>- Animal = Ethics</a:t>
            </a:r>
            <a:endParaRPr lang="en-US" dirty="0"/>
          </a:p>
          <a:p>
            <a:r>
              <a:rPr lang="en-US" i="1" dirty="0"/>
              <a:t>President - Power = Prime Minister</a:t>
            </a:r>
            <a:endParaRPr lang="en-US" dirty="0"/>
          </a:p>
          <a:p>
            <a:r>
              <a:rPr lang="en-US" i="1" dirty="0"/>
              <a:t>Library - Books = </a:t>
            </a:r>
            <a:r>
              <a:rPr lang="en-US" i="1" dirty="0" smtClean="0"/>
              <a:t>Hall</a:t>
            </a:r>
          </a:p>
          <a:p>
            <a:r>
              <a:rPr lang="en-IL" i="1" dirty="0" smtClean="0"/>
              <a:t>…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48845" y="3868800"/>
            <a:ext cx="5290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B050"/>
                </a:solidFill>
              </a:rPr>
              <a:t>Main disadvantages: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1. Closed word vocabulary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2. Polysemy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9293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Byte-pair encoding (BPE)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- out-of-vocabulary </a:t>
            </a:r>
            <a:r>
              <a:rPr lang="en-US" dirty="0" smtClean="0"/>
              <a:t>words:</a:t>
            </a:r>
          </a:p>
          <a:p>
            <a:pPr lvl="1"/>
            <a:r>
              <a:rPr lang="en-US" dirty="0"/>
              <a:t>named entities (Barack </a:t>
            </a:r>
            <a:r>
              <a:rPr lang="en-US" dirty="0" smtClean="0"/>
              <a:t>Obama)</a:t>
            </a:r>
          </a:p>
          <a:p>
            <a:pPr lvl="1"/>
            <a:r>
              <a:rPr lang="en-US" dirty="0"/>
              <a:t>cognates and loanwords (</a:t>
            </a:r>
            <a:r>
              <a:rPr lang="en-US" dirty="0" smtClean="0"/>
              <a:t>claustrophobia)</a:t>
            </a:r>
          </a:p>
          <a:p>
            <a:pPr lvl="1"/>
            <a:r>
              <a:rPr lang="en-US" dirty="0"/>
              <a:t>morphologically complex words (solar system </a:t>
            </a:r>
            <a:r>
              <a:rPr lang="en-IL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/>
              <a:t>Sonnensystem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Solution </a:t>
            </a:r>
            <a:r>
              <a:rPr lang="en-IL" dirty="0" smtClean="0"/>
              <a:t>–</a:t>
            </a:r>
            <a:r>
              <a:rPr lang="en-US" dirty="0" smtClean="0"/>
              <a:t> A closed sub-word vocabulary</a:t>
            </a:r>
          </a:p>
          <a:p>
            <a:r>
              <a:rPr lang="en-US" dirty="0" smtClean="0"/>
              <a:t>BPE is actually a frequency-based </a:t>
            </a:r>
            <a:r>
              <a:rPr lang="en-US" dirty="0"/>
              <a:t>character concatenating </a:t>
            </a:r>
            <a:r>
              <a:rPr lang="en-US" dirty="0" smtClean="0"/>
              <a:t>algorithm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021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Lucida Grande"/>
              </a:rPr>
              <a:t>“Neural </a:t>
            </a:r>
            <a:r>
              <a:rPr lang="en-US" dirty="0">
                <a:solidFill>
                  <a:srgbClr val="C00000"/>
                </a:solidFill>
                <a:latin typeface="Lucida Grande"/>
              </a:rPr>
              <a:t>Machine Translation of Rare Words with </a:t>
            </a:r>
            <a:r>
              <a:rPr lang="en-US" dirty="0" err="1" smtClean="0">
                <a:solidFill>
                  <a:srgbClr val="C00000"/>
                </a:solidFill>
                <a:latin typeface="Lucida Grande"/>
              </a:rPr>
              <a:t>Subword</a:t>
            </a:r>
            <a:r>
              <a:rPr lang="en-US" dirty="0" smtClean="0">
                <a:solidFill>
                  <a:srgbClr val="C00000"/>
                </a:solidFill>
                <a:latin typeface="Lucida Grande"/>
              </a:rPr>
              <a:t> Units”, </a:t>
            </a:r>
            <a:r>
              <a:rPr lang="en-US" dirty="0" err="1" smtClean="0">
                <a:solidFill>
                  <a:srgbClr val="C00000"/>
                </a:solidFill>
                <a:latin typeface="Lucida Grande"/>
              </a:rPr>
              <a:t>Sennrich</a:t>
            </a:r>
            <a:r>
              <a:rPr lang="en-US" dirty="0" smtClean="0">
                <a:solidFill>
                  <a:srgbClr val="C00000"/>
                </a:solidFill>
                <a:latin typeface="Lucida Grande"/>
              </a:rPr>
              <a:t> et al, 2016</a:t>
            </a:r>
            <a:endParaRPr lang="en-US" i="0" dirty="0">
              <a:solidFill>
                <a:srgbClr val="C00000"/>
              </a:solidFill>
              <a:effectLst/>
              <a:latin typeface="Lucida Grand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7613" y="1900025"/>
            <a:ext cx="5320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B050"/>
                </a:solidFill>
              </a:rPr>
              <a:t>Main disadvantages: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1. Closed word vocabulary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2. Polysemy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462" y="4643184"/>
            <a:ext cx="2524125" cy="1438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5119435"/>
            <a:ext cx="4819650" cy="485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53216" y="3675645"/>
            <a:ext cx="570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Sub-word = concatenated characters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601200" y="4276165"/>
            <a:ext cx="1586753" cy="2327696"/>
            <a:chOff x="5121332" y="3337403"/>
            <a:chExt cx="1949335" cy="32638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1332" y="3337403"/>
              <a:ext cx="1949335" cy="326385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669280" y="3429000"/>
              <a:ext cx="307571" cy="162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46271" y="5003483"/>
              <a:ext cx="234835" cy="624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99148" y="4724990"/>
              <a:ext cx="793704" cy="556985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 rot="16200000">
            <a:off x="8942904" y="5216056"/>
            <a:ext cx="1289712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Sub-words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01340" y="5333832"/>
            <a:ext cx="142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Tokens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92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allAtOnce"/>
      <p:bldP spid="12" grpId="0"/>
      <p:bldP spid="12" grpId="1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discipline</a:t>
            </a:r>
          </a:p>
          <a:p>
            <a:r>
              <a:rPr lang="en-US" smtClean="0"/>
              <a:t>Industry related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7436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 / BPE </a:t>
            </a:r>
            <a:r>
              <a:rPr lang="en-IL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feature transfer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6382871" y="3209365"/>
            <a:ext cx="3863788" cy="154192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Complex specific task model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53216" y="5575880"/>
            <a:ext cx="4222376" cy="8965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53216" y="4913272"/>
            <a:ext cx="4222376" cy="8965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agnetic Disk 7"/>
          <p:cNvSpPr/>
          <p:nvPr/>
        </p:nvSpPr>
        <p:spPr>
          <a:xfrm>
            <a:off x="710001" y="4399878"/>
            <a:ext cx="2130014" cy="1312433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Word2vecBPE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80791" y="5199529"/>
            <a:ext cx="111520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945394" y="3465513"/>
            <a:ext cx="1949335" cy="3263854"/>
            <a:chOff x="5121332" y="3337403"/>
            <a:chExt cx="1949335" cy="32638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1332" y="3337403"/>
              <a:ext cx="1949335" cy="326385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669280" y="3429000"/>
              <a:ext cx="307571" cy="162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46271" y="5003483"/>
              <a:ext cx="234835" cy="624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9148" y="4724990"/>
              <a:ext cx="793704" cy="556985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>
            <a:off x="6253216" y="2665257"/>
            <a:ext cx="4222376" cy="8965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53216" y="3051110"/>
            <a:ext cx="4222376" cy="8965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463201" y="2002417"/>
            <a:ext cx="1548881" cy="1343609"/>
            <a:chOff x="6867331" y="2155371"/>
            <a:chExt cx="1548881" cy="1343609"/>
          </a:xfrm>
        </p:grpSpPr>
        <p:sp>
          <p:nvSpPr>
            <p:cNvPr id="19" name="Vertical Scroll 18"/>
            <p:cNvSpPr/>
            <p:nvPr/>
          </p:nvSpPr>
          <p:spPr>
            <a:xfrm>
              <a:off x="6867331" y="2155371"/>
              <a:ext cx="1548881" cy="1343609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28588" y="2453951"/>
              <a:ext cx="10916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Labeled data Task 1 </a:t>
              </a:r>
              <a:endParaRPr lang="en-US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873420" y="5466345"/>
            <a:ext cx="510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Words in a sentence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73420" y="4894659"/>
            <a:ext cx="510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Better representation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871242"/>
            <a:ext cx="51009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Better representation may refer to: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1. Similarity between words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2. Relations between pairs of words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3. Added syntax / semantic information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4. Using a lower dimension subspace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406141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Model Polysemy </a:t>
            </a:r>
            <a:r>
              <a:rPr lang="en-IL" dirty="0" smtClean="0"/>
              <a:t>–</a:t>
            </a:r>
            <a:r>
              <a:rPr lang="en-US" dirty="0" smtClean="0"/>
              <a:t> words may have different meanings in different contexts</a:t>
            </a:r>
          </a:p>
          <a:p>
            <a:pPr lvl="1"/>
            <a:r>
              <a:rPr lang="en-US" dirty="0" smtClean="0"/>
              <a:t>Deeper word representations</a:t>
            </a:r>
            <a:endParaRPr lang="en-US" dirty="0"/>
          </a:p>
          <a:p>
            <a:r>
              <a:rPr lang="en-US" dirty="0"/>
              <a:t>Contributions:</a:t>
            </a:r>
          </a:p>
          <a:p>
            <a:pPr lvl="1"/>
            <a:r>
              <a:rPr lang="en-US" dirty="0" smtClean="0"/>
              <a:t>Represent word vectors also by their context 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SOTA results on several downstream tasks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72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Lucida Grande"/>
              </a:rPr>
              <a:t>“Deep </a:t>
            </a:r>
            <a:r>
              <a:rPr lang="en-US" b="1" dirty="0">
                <a:solidFill>
                  <a:srgbClr val="C00000"/>
                </a:solidFill>
                <a:latin typeface="Lucida Grande"/>
              </a:rPr>
              <a:t>contextualized word </a:t>
            </a:r>
            <a:r>
              <a:rPr lang="en-US" b="1" dirty="0" smtClean="0">
                <a:solidFill>
                  <a:srgbClr val="C00000"/>
                </a:solidFill>
                <a:latin typeface="Lucida Grande"/>
              </a:rPr>
              <a:t>representations”, Peters et al, 2018 (WU) </a:t>
            </a:r>
            <a:endParaRPr lang="en-US" b="1" i="0" dirty="0">
              <a:solidFill>
                <a:srgbClr val="C00000"/>
              </a:solidFill>
              <a:effectLst/>
              <a:latin typeface="Lucida Gran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328" y="1"/>
            <a:ext cx="2877671" cy="2773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83102" y="4381801"/>
            <a:ext cx="510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B050"/>
                </a:solidFill>
              </a:rPr>
              <a:t>Main disadvantages: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1. Closed vocabulary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2. Polysemy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3124" y="2893657"/>
            <a:ext cx="5100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Recent work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Competitive to GPT/BERT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1898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still a pre-trained word embedding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6382871" y="3209365"/>
            <a:ext cx="3863788" cy="154192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Complex specific task model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57365" y="5378827"/>
            <a:ext cx="4222376" cy="8965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59153" y="5199529"/>
            <a:ext cx="4222376" cy="8965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agnetic Disk 7"/>
          <p:cNvSpPr/>
          <p:nvPr/>
        </p:nvSpPr>
        <p:spPr>
          <a:xfrm>
            <a:off x="2678654" y="4399878"/>
            <a:ext cx="2130014" cy="1312433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ELMO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80791" y="5199529"/>
            <a:ext cx="111520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73420" y="5466345"/>
            <a:ext cx="510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Words in a sentence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3420" y="4619832"/>
            <a:ext cx="510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Better representation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5916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Evaluated on the fly depending on the specific input and on the downstream task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72" y="2468707"/>
            <a:ext cx="5455064" cy="4389293"/>
          </a:xfrm>
          <a:prstGeom prst="rect">
            <a:avLst/>
          </a:prstGeom>
        </p:spPr>
      </p:pic>
      <p:sp>
        <p:nvSpPr>
          <p:cNvPr id="5" name="Flowchart: Magnetic Disk 4"/>
          <p:cNvSpPr/>
          <p:nvPr/>
        </p:nvSpPr>
        <p:spPr>
          <a:xfrm>
            <a:off x="7765378" y="3108960"/>
            <a:ext cx="2987077" cy="11257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Complex task specific model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7315" y="4719614"/>
            <a:ext cx="3264300" cy="6545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69732" y="4561935"/>
            <a:ext cx="3264300" cy="6545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81436" y="4561935"/>
            <a:ext cx="86216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57888" y="6755802"/>
            <a:ext cx="3732903" cy="21516"/>
          </a:xfrm>
          <a:prstGeom prst="line">
            <a:avLst/>
          </a:prstGeom>
          <a:ln w="762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537884" y="2842116"/>
            <a:ext cx="801657" cy="3336618"/>
            <a:chOff x="5537884" y="2842116"/>
            <a:chExt cx="801657" cy="33366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543261" y="2842116"/>
                  <a:ext cx="74796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L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L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IL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3261" y="2842116"/>
                  <a:ext cx="747962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537884" y="4204449"/>
                  <a:ext cx="75745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L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L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IL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884" y="4204449"/>
                  <a:ext cx="75745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582090" y="5686291"/>
                  <a:ext cx="75745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L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L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IL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090" y="5686291"/>
                  <a:ext cx="75745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/>
          <p:cNvSpPr txBox="1"/>
          <p:nvPr/>
        </p:nvSpPr>
        <p:spPr>
          <a:xfrm>
            <a:off x="8111266" y="4937760"/>
            <a:ext cx="324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Training mode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280413" y="1509569"/>
            <a:ext cx="1548881" cy="1343609"/>
            <a:chOff x="6867331" y="2155371"/>
            <a:chExt cx="1548881" cy="1343609"/>
          </a:xfrm>
        </p:grpSpPr>
        <p:sp>
          <p:nvSpPr>
            <p:cNvPr id="22" name="Vertical Scroll 21"/>
            <p:cNvSpPr/>
            <p:nvPr/>
          </p:nvSpPr>
          <p:spPr>
            <a:xfrm>
              <a:off x="6867331" y="2155371"/>
              <a:ext cx="1548881" cy="1343609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28588" y="2453951"/>
              <a:ext cx="10916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Labeled data Task 1 </a:t>
              </a:r>
              <a:endParaRPr lang="en-US" b="1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7668350" y="2957897"/>
            <a:ext cx="3264300" cy="6545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2147" y="3465513"/>
            <a:ext cx="355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Evaluation mode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50315" y="6110344"/>
            <a:ext cx="3926541" cy="43030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50314" y="4328011"/>
            <a:ext cx="3926541" cy="43030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850313" y="2536805"/>
            <a:ext cx="3926541" cy="43030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83623" y="2323734"/>
            <a:ext cx="510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Task specific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37885" y="2964442"/>
            <a:ext cx="753338" cy="33610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75951" y="4937760"/>
            <a:ext cx="5100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The architecture will be further explained in the next section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18682" y="5394962"/>
            <a:ext cx="3938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ELMO - Represents words also by their context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9567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 animBg="1"/>
      <p:bldP spid="27" grpId="0" animBg="1"/>
      <p:bldP spid="28" grpId="0" animBg="1"/>
      <p:bldP spid="29" grpId="0"/>
      <p:bldP spid="11" grpId="0" animBg="1"/>
      <p:bldP spid="30" grpId="0"/>
      <p:bldP spid="30" grpId="1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2133600"/>
            <a:ext cx="8620125" cy="2590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26949" y="2810626"/>
            <a:ext cx="1672063" cy="219167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18493" y="2725271"/>
            <a:ext cx="1246095" cy="211699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00511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451579" y="2015732"/>
            <a:ext cx="9603275" cy="308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Several </a:t>
            </a:r>
            <a:r>
              <a:rPr lang="en-US" sz="2400" dirty="0" smtClean="0"/>
              <a:t>word embedding methods</a:t>
            </a:r>
            <a:r>
              <a:rPr lang="en-US" sz="2400" dirty="0"/>
              <a:t>, all </a:t>
            </a:r>
            <a:r>
              <a:rPr lang="en-US" sz="2400" dirty="0" smtClean="0"/>
              <a:t>are self supervised</a:t>
            </a:r>
          </a:p>
          <a:p>
            <a:pPr lvl="1"/>
            <a:r>
              <a:rPr lang="en-US" sz="2200" dirty="0" smtClean="0"/>
              <a:t>Word2vec</a:t>
            </a:r>
          </a:p>
          <a:p>
            <a:pPr lvl="1"/>
            <a:r>
              <a:rPr lang="en-US" sz="2200" dirty="0" smtClean="0"/>
              <a:t>BPE (widely used with model transfer architectures)</a:t>
            </a:r>
          </a:p>
          <a:p>
            <a:pPr lvl="1"/>
            <a:r>
              <a:rPr lang="en-US" sz="2200" dirty="0" smtClean="0"/>
              <a:t>ELMO (recent architecture, competitive results)</a:t>
            </a:r>
            <a:endParaRPr lang="en-US" sz="2200" dirty="0"/>
          </a:p>
          <a:p>
            <a:r>
              <a:rPr lang="en-US" sz="2400" dirty="0"/>
              <a:t>Word embedding = Feature transfer </a:t>
            </a:r>
          </a:p>
          <a:p>
            <a:r>
              <a:rPr lang="en-US" sz="2400" dirty="0" smtClean="0"/>
              <a:t>Terms/Tasks/architecture </a:t>
            </a:r>
            <a:r>
              <a:rPr lang="en-US" sz="2400" dirty="0"/>
              <a:t>that should be </a:t>
            </a:r>
            <a:r>
              <a:rPr lang="en-US" sz="2400" dirty="0" smtClean="0"/>
              <a:t>further explained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5749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124" y="1887519"/>
            <a:ext cx="4350413" cy="42057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1294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6075687" cy="3448595"/>
          </a:xfrm>
        </p:spPr>
        <p:txBody>
          <a:bodyPr>
            <a:normAutofit/>
          </a:bodyPr>
          <a:lstStyle/>
          <a:p>
            <a:r>
              <a:rPr lang="en-US" dirty="0" smtClean="0"/>
              <a:t>Few words about Transfer learning</a:t>
            </a:r>
          </a:p>
          <a:p>
            <a:r>
              <a:rPr lang="en-US" dirty="0" smtClean="0"/>
              <a:t>Word embedding = </a:t>
            </a:r>
            <a:r>
              <a:rPr lang="en-US" dirty="0"/>
              <a:t>Feature transfer</a:t>
            </a:r>
          </a:p>
          <a:p>
            <a:r>
              <a:rPr lang="en-US" dirty="0" smtClean="0"/>
              <a:t>NLP in a nutshell</a:t>
            </a:r>
          </a:p>
          <a:p>
            <a:pPr lvl="1"/>
            <a:r>
              <a:rPr lang="en-US" dirty="0" smtClean="0"/>
              <a:t>Language models, tasks, recurrence, attention</a:t>
            </a:r>
          </a:p>
          <a:p>
            <a:r>
              <a:rPr lang="en-US" dirty="0" smtClean="0"/>
              <a:t>Transformers</a:t>
            </a:r>
          </a:p>
          <a:p>
            <a:r>
              <a:rPr lang="en-US" dirty="0" smtClean="0"/>
              <a:t>Recent architectures</a:t>
            </a:r>
          </a:p>
          <a:p>
            <a:pPr lvl="1"/>
            <a:r>
              <a:rPr lang="en-US" dirty="0" smtClean="0"/>
              <a:t>GPT, BERT, GPT2,</a:t>
            </a:r>
            <a:r>
              <a:rPr lang="en-IL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349043" y="2810627"/>
            <a:ext cx="5374486" cy="137211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40528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is more than a list of words </a:t>
            </a:r>
            <a:r>
              <a:rPr lang="en-IL" dirty="0" smtClean="0"/>
              <a:t>–</a:t>
            </a:r>
            <a:r>
              <a:rPr lang="en-US" dirty="0" smtClean="0"/>
              <a:t> lots of </a:t>
            </a:r>
            <a:r>
              <a:rPr lang="en-US" dirty="0"/>
              <a:t>syntax and sematic relations</a:t>
            </a:r>
            <a:endParaRPr lang="en-US" dirty="0" smtClean="0"/>
          </a:p>
          <a:p>
            <a:r>
              <a:rPr lang="en-US" dirty="0" smtClean="0"/>
              <a:t>Language </a:t>
            </a:r>
            <a:r>
              <a:rPr lang="en-US" dirty="0"/>
              <a:t>modelling </a:t>
            </a:r>
            <a:r>
              <a:rPr lang="en-US" dirty="0" smtClean="0"/>
              <a:t>goal is </a:t>
            </a:r>
            <a:r>
              <a:rPr lang="en-US" dirty="0"/>
              <a:t>to calculate the probability of a </a:t>
            </a:r>
            <a:r>
              <a:rPr lang="en-US" dirty="0" smtClean="0"/>
              <a:t>sequence </a:t>
            </a:r>
            <a:r>
              <a:rPr lang="en-US" dirty="0"/>
              <a:t>of </a:t>
            </a:r>
            <a:r>
              <a:rPr lang="en-US" dirty="0" smtClean="0"/>
              <a:t>words (sentence):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be used to </a:t>
            </a:r>
            <a:r>
              <a:rPr lang="en-US" dirty="0"/>
              <a:t>find the probability of the next word in the </a:t>
            </a:r>
            <a:r>
              <a:rPr lang="en-US" dirty="0" smtClean="0"/>
              <a:t>sequence: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  <a:hlinkClick r:id="rId2"/>
              </a:rPr>
              <a:t>gpt2_demo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217" y="2916642"/>
            <a:ext cx="4067175" cy="69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042" y="3872406"/>
            <a:ext cx="2828925" cy="638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45106" y="4582843"/>
            <a:ext cx="510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Generative task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5104" y="5066938"/>
            <a:ext cx="510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Self-supervision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7489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 tasks (Datasets)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60259" y="2010878"/>
            <a:ext cx="3128682" cy="651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Language modelling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191221" y="2662518"/>
            <a:ext cx="3630706" cy="1532964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Named Entity </a:t>
            </a:r>
            <a:r>
              <a:rPr lang="en-US" sz="1600" b="1" dirty="0" smtClean="0">
                <a:solidFill>
                  <a:schemeClr val="tx1"/>
                </a:solidFill>
              </a:rPr>
              <a:t>Recognition (NER)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Part-of-Speech (POS) Tagging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Sentence Acceptability (</a:t>
            </a:r>
            <a:r>
              <a:rPr lang="en-US" sz="1600" b="1" dirty="0" err="1" smtClean="0">
                <a:solidFill>
                  <a:schemeClr val="tx1"/>
                </a:solidFill>
              </a:rPr>
              <a:t>CoLA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2179800" y="4439324"/>
            <a:ext cx="4231757" cy="1532964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Machine Translation (WMT)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Question Answering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Summarization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6626712" y="3177471"/>
            <a:ext cx="4937760" cy="1735187"/>
          </a:xfrm>
          <a:prstGeom prst="flowChart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Question Answering (</a:t>
            </a:r>
            <a:r>
              <a:rPr lang="en-US" sz="1600" b="1" dirty="0" err="1" smtClean="0">
                <a:solidFill>
                  <a:schemeClr val="tx1"/>
                </a:solidFill>
              </a:rPr>
              <a:t>SQuAD</a:t>
            </a:r>
            <a:r>
              <a:rPr lang="en-US" sz="1600" b="1" dirty="0" smtClean="0">
                <a:solidFill>
                  <a:schemeClr val="tx1"/>
                </a:solidFill>
              </a:rPr>
              <a:t>, RACE)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Common Sense Reasoning (SWAG)</a:t>
            </a:r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Semantic </a:t>
            </a:r>
            <a:r>
              <a:rPr lang="en-US" sz="1600" b="1" dirty="0">
                <a:solidFill>
                  <a:schemeClr val="tx1"/>
                </a:solidFill>
              </a:rPr>
              <a:t>Role </a:t>
            </a:r>
            <a:r>
              <a:rPr lang="en-US" sz="1600" b="1" dirty="0" smtClean="0">
                <a:solidFill>
                  <a:schemeClr val="tx1"/>
                </a:solidFill>
              </a:rPr>
              <a:t>Labeling (CoNLL2004)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Natural Language </a:t>
            </a:r>
            <a:r>
              <a:rPr lang="en-US" sz="1600" b="1" dirty="0" smtClean="0">
                <a:solidFill>
                  <a:schemeClr val="tx1"/>
                </a:solidFill>
              </a:rPr>
              <a:t>Inference (RTE, MNLI, </a:t>
            </a:r>
            <a:r>
              <a:rPr lang="en-US" sz="1600" b="1" dirty="0" err="1" smtClean="0">
                <a:solidFill>
                  <a:schemeClr val="tx1"/>
                </a:solidFill>
              </a:rPr>
              <a:t>SciTail</a:t>
            </a:r>
            <a:r>
              <a:rPr lang="en-US" sz="1600" b="1" dirty="0" smtClean="0">
                <a:solidFill>
                  <a:schemeClr val="tx1"/>
                </a:solidFill>
              </a:rPr>
              <a:t>) 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Sentence </a:t>
            </a:r>
            <a:r>
              <a:rPr lang="en-US" sz="1600" b="1" dirty="0" smtClean="0">
                <a:solidFill>
                  <a:schemeClr val="tx1"/>
                </a:solidFill>
              </a:rPr>
              <a:t>similarity (MRPC, QQP)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7401262" y="5023253"/>
            <a:ext cx="4087906" cy="1000461"/>
          </a:xfrm>
          <a:prstGeom prst="flowChart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Multi-Task benchmark (GLUE)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221" y="2293186"/>
            <a:ext cx="207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Syntax tasks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79800" y="4103968"/>
            <a:ext cx="207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Generative tasks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26712" y="2808140"/>
            <a:ext cx="207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Semantic tasks</a:t>
            </a:r>
            <a:endParaRPr lang="en-US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49217" y="794812"/>
            <a:ext cx="9605635" cy="1059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86184" y="2023838"/>
            <a:ext cx="420581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Perplexity </a:t>
            </a:r>
            <a:r>
              <a:rPr lang="en-IL" b="1" dirty="0"/>
              <a:t>–</a:t>
            </a:r>
            <a:r>
              <a:rPr lang="en-US" b="1" dirty="0"/>
              <a:t> </a:t>
            </a:r>
            <a:r>
              <a:rPr lang="en-US" b="1" dirty="0" smtClean="0"/>
              <a:t>exponentiation </a:t>
            </a:r>
            <a:r>
              <a:rPr lang="en-US" b="1" dirty="0"/>
              <a:t>of the </a:t>
            </a:r>
            <a:r>
              <a:rPr lang="en-US" b="1" dirty="0" smtClean="0"/>
              <a:t>entropy. </a:t>
            </a:r>
            <a:r>
              <a:rPr lang="en-US" b="1" dirty="0"/>
              <a:t>Lower is better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289330" y="4623839"/>
            <a:ext cx="318763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BLUE </a:t>
            </a:r>
            <a:r>
              <a:rPr lang="en-US" b="1" dirty="0" smtClean="0"/>
              <a:t>- bilingual </a:t>
            </a:r>
            <a:r>
              <a:rPr lang="en-US" b="1" dirty="0"/>
              <a:t>evaluation </a:t>
            </a:r>
            <a:r>
              <a:rPr lang="en-US" b="1" dirty="0" smtClean="0"/>
              <a:t>understudy, higher </a:t>
            </a:r>
            <a:r>
              <a:rPr lang="en-US" b="1" dirty="0"/>
              <a:t>is better.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6197" y="5338817"/>
            <a:ext cx="28601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ROUGE, </a:t>
            </a:r>
            <a:r>
              <a:rPr lang="en-US" b="1" dirty="0"/>
              <a:t>higher is better.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30188" y="3180386"/>
            <a:ext cx="164660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Accuracy / F1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25671" y="-76922"/>
            <a:ext cx="61497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A sequence of words as input 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A sequence of words as </a:t>
            </a:r>
            <a:r>
              <a:rPr lang="en-US" sz="3200" b="1" dirty="0" smtClean="0">
                <a:solidFill>
                  <a:srgbClr val="00B050"/>
                </a:solidFill>
              </a:rPr>
              <a:t>output</a:t>
            </a:r>
          </a:p>
          <a:p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3200" b="1" dirty="0" smtClean="0">
                <a:solidFill>
                  <a:srgbClr val="00B050"/>
                </a:solidFill>
              </a:rPr>
              <a:t>A sequential processing model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49217" y="804889"/>
            <a:ext cx="9605635" cy="1059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Computational Models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8077200" y="1030941"/>
            <a:ext cx="762000" cy="38548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7606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4" grpId="0" animBg="1"/>
      <p:bldP spid="11" grpId="0"/>
      <p:bldP spid="12" grpId="0"/>
      <p:bldP spid="13" grpId="0"/>
      <p:bldP spid="15" grpId="0"/>
      <p:bldP spid="15" grpId="1"/>
      <p:bldP spid="4" grpId="0" animBg="1"/>
      <p:bldP spid="5" grpId="0" animBg="1"/>
      <p:bldP spid="6" grpId="0" animBg="1"/>
      <p:bldP spid="16" grpId="0" animBg="1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Few words about Transfer learning</a:t>
            </a:r>
          </a:p>
          <a:p>
            <a:r>
              <a:rPr lang="en-US" dirty="0" smtClean="0"/>
              <a:t>Word embedding</a:t>
            </a:r>
          </a:p>
          <a:p>
            <a:pPr lvl="1"/>
            <a:r>
              <a:rPr lang="en-US" dirty="0" smtClean="0"/>
              <a:t>Word2vec, BPE, ELMO</a:t>
            </a:r>
          </a:p>
          <a:p>
            <a:r>
              <a:rPr lang="en-US" dirty="0" smtClean="0"/>
              <a:t>NLP in a nutshell</a:t>
            </a:r>
          </a:p>
          <a:p>
            <a:pPr lvl="1"/>
            <a:r>
              <a:rPr lang="en-US" dirty="0" smtClean="0"/>
              <a:t>Language models, Tasks, RNNs, Attention</a:t>
            </a:r>
          </a:p>
          <a:p>
            <a:r>
              <a:rPr lang="en-US" dirty="0" smtClean="0"/>
              <a:t>Transformers</a:t>
            </a:r>
          </a:p>
          <a:p>
            <a:r>
              <a:rPr lang="en-US" dirty="0" smtClean="0"/>
              <a:t>Recent architectures</a:t>
            </a:r>
          </a:p>
          <a:p>
            <a:pPr lvl="1"/>
            <a:r>
              <a:rPr lang="en-US" dirty="0" smtClean="0"/>
              <a:t>GPT, BERT, GPT2,</a:t>
            </a:r>
            <a:r>
              <a:rPr lang="en-IL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Transfer </a:t>
            </a:r>
            <a:r>
              <a:rPr lang="en-US" dirty="0"/>
              <a:t>learning</a:t>
            </a:r>
          </a:p>
          <a:p>
            <a:pPr lvl="1"/>
            <a:r>
              <a:rPr lang="en-US" dirty="0"/>
              <a:t>Feature transfer</a:t>
            </a:r>
          </a:p>
          <a:p>
            <a:pPr lvl="1"/>
            <a:r>
              <a:rPr lang="en-US" dirty="0"/>
              <a:t>Model transfer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15784" y="2560360"/>
            <a:ext cx="2874315" cy="15623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4" idx="3"/>
          </p:cNvCxnSpPr>
          <p:nvPr/>
        </p:nvCxnSpPr>
        <p:spPr>
          <a:xfrm flipV="1">
            <a:off x="3915784" y="3006558"/>
            <a:ext cx="3009205" cy="1764618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538344" y="3108960"/>
            <a:ext cx="2302136" cy="69924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38344" y="1864194"/>
            <a:ext cx="3818964" cy="69924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67629" y="3954891"/>
            <a:ext cx="3818964" cy="137211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1877" y="2409713"/>
            <a:ext cx="2547768" cy="69924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3706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00091 -0.113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</a:t>
            </a:r>
            <a:r>
              <a:rPr lang="en-US" dirty="0"/>
              <a:t>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Trivially modeled with a recurrent network (e.g. RNN), sometimes in an encoder-decoder </a:t>
            </a:r>
            <a:r>
              <a:rPr lang="en-US" dirty="0"/>
              <a:t>framework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94" y="3725560"/>
            <a:ext cx="7258758" cy="23352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16245" y="4035646"/>
            <a:ext cx="3334870" cy="25059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21383" y="3640253"/>
            <a:ext cx="3334870" cy="25059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21383" y="4625788"/>
            <a:ext cx="282132" cy="8405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34636" y="2939666"/>
            <a:ext cx="6149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An auto-regressive model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624834" y="3640253"/>
            <a:ext cx="282132" cy="8405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09530" y="5039310"/>
            <a:ext cx="282132" cy="8405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009530" y="3640252"/>
            <a:ext cx="282132" cy="8405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41282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- RNN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model sequence of data (i.e. time series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LSTM / GRU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466" y="2546714"/>
            <a:ext cx="4124325" cy="676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466" y="3362001"/>
            <a:ext cx="1752600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961" y="4439586"/>
            <a:ext cx="5360026" cy="20270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141805" y="3808978"/>
            <a:ext cx="6813177" cy="2505912"/>
            <a:chOff x="-339953" y="466165"/>
            <a:chExt cx="5252612" cy="18531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39953" y="468633"/>
              <a:ext cx="5157143" cy="1722968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3699136" y="466165"/>
              <a:ext cx="1213523" cy="185317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23618" y="1141839"/>
            <a:ext cx="5297933" cy="2505912"/>
            <a:chOff x="6523618" y="1141839"/>
            <a:chExt cx="5297933" cy="25059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3618" y="1259446"/>
              <a:ext cx="5297933" cy="221728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8548394" y="1141839"/>
              <a:ext cx="1574064" cy="2505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40956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MOE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“Outrageously </a:t>
            </a:r>
            <a:r>
              <a:rPr lang="en-US" dirty="0"/>
              <a:t>large neural networks: The sparsely-gated </a:t>
            </a:r>
            <a:r>
              <a:rPr lang="en-US" dirty="0" smtClean="0"/>
              <a:t>mixture-of-experts layers” </a:t>
            </a:r>
            <a:r>
              <a:rPr lang="en-IL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Shazeer</a:t>
            </a:r>
            <a:r>
              <a:rPr lang="en-US" dirty="0" smtClean="0"/>
              <a:t> et al,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563" y="2846467"/>
            <a:ext cx="6265312" cy="31209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9714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“Outrageously </a:t>
            </a:r>
            <a:r>
              <a:rPr lang="en-US" sz="2000" b="1" dirty="0">
                <a:solidFill>
                  <a:srgbClr val="C00000"/>
                </a:solidFill>
              </a:rPr>
              <a:t>large neural networks: The sparsely-gated mixture-of-experts layers</a:t>
            </a:r>
            <a:r>
              <a:rPr lang="en-US" sz="2000" b="1" dirty="0" smtClean="0">
                <a:solidFill>
                  <a:srgbClr val="C00000"/>
                </a:solidFill>
              </a:rPr>
              <a:t>”, </a:t>
            </a:r>
            <a:r>
              <a:rPr lang="en-US" sz="2000" b="1" dirty="0" err="1">
                <a:solidFill>
                  <a:srgbClr val="C00000"/>
                </a:solidFill>
              </a:rPr>
              <a:t>Shazeer</a:t>
            </a:r>
            <a:r>
              <a:rPr lang="en-US" sz="2000" b="1" dirty="0">
                <a:solidFill>
                  <a:srgbClr val="C00000"/>
                </a:solidFill>
              </a:rPr>
              <a:t> et al,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0515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Elmo </a:t>
            </a:r>
            <a:r>
              <a:rPr lang="en-IL" dirty="0" smtClean="0"/>
              <a:t>–</a:t>
            </a:r>
            <a:r>
              <a:rPr lang="en-US" dirty="0" smtClean="0"/>
              <a:t> 2 layers of </a:t>
            </a:r>
            <a:r>
              <a:rPr lang="en-US" dirty="0" err="1" smtClean="0"/>
              <a:t>biLSTM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382" y="895350"/>
            <a:ext cx="7410450" cy="5962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772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Lucida Grande"/>
              </a:rPr>
              <a:t>“Deep </a:t>
            </a:r>
            <a:r>
              <a:rPr lang="en-US" b="1" dirty="0">
                <a:solidFill>
                  <a:srgbClr val="C00000"/>
                </a:solidFill>
                <a:latin typeface="Lucida Grande"/>
              </a:rPr>
              <a:t>contextualized word </a:t>
            </a:r>
            <a:r>
              <a:rPr lang="en-US" b="1" dirty="0" smtClean="0">
                <a:solidFill>
                  <a:srgbClr val="C00000"/>
                </a:solidFill>
                <a:latin typeface="Lucida Grande"/>
              </a:rPr>
              <a:t>representations”, Peters et al, 2018 (WU) </a:t>
            </a:r>
            <a:endParaRPr lang="en-US" b="1" i="0" dirty="0">
              <a:solidFill>
                <a:srgbClr val="C00000"/>
              </a:solidFill>
              <a:effectLst/>
              <a:latin typeface="Lucida Grand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04" y="2146658"/>
            <a:ext cx="7528224" cy="413989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704" y="4738255"/>
            <a:ext cx="7261411" cy="7280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8418" y="4010165"/>
            <a:ext cx="7261411" cy="7280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79059" y="1986277"/>
            <a:ext cx="1138518" cy="7280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96704" y="5641381"/>
            <a:ext cx="2592590" cy="7280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66680" y="5641381"/>
            <a:ext cx="2592590" cy="7280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79059" y="3046149"/>
            <a:ext cx="1138518" cy="7280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31901" y="1733974"/>
            <a:ext cx="7261411" cy="16126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49459" y="4167868"/>
            <a:ext cx="7261411" cy="16126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79059" y="4655339"/>
            <a:ext cx="6149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93M parameters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094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261350"/>
            <a:ext cx="9050609" cy="2911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8530" y="4824153"/>
            <a:ext cx="2958353" cy="34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Do   you  have questions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6893658" y="4181805"/>
            <a:ext cx="2958353" cy="30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Avez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des </a:t>
            </a:r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3216" y="2560320"/>
            <a:ext cx="2958353" cy="1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Avez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vous</a:t>
            </a:r>
            <a:r>
              <a:rPr lang="en-US" dirty="0" smtClean="0">
                <a:solidFill>
                  <a:schemeClr val="tx1"/>
                </a:solidFill>
              </a:rPr>
              <a:t>  des </a:t>
            </a:r>
            <a:r>
              <a:rPr lang="en-US" sz="1600" dirty="0" smtClean="0">
                <a:solidFill>
                  <a:schemeClr val="tx1"/>
                </a:solidFill>
              </a:rPr>
              <a:t>questions</a:t>
            </a:r>
            <a:r>
              <a:rPr lang="en-US" dirty="0" smtClean="0">
                <a:solidFill>
                  <a:schemeClr val="tx1"/>
                </a:solidFill>
              </a:rPr>
              <a:t>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3146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Directly attending the encoders values</a:t>
            </a:r>
          </a:p>
          <a:p>
            <a:r>
              <a:rPr lang="en-US" dirty="0" smtClean="0"/>
              <a:t>Query, Key</a:t>
            </a:r>
            <a:r>
              <a:rPr lang="en-US" dirty="0"/>
              <a:t>, </a:t>
            </a:r>
            <a:r>
              <a:rPr lang="en-US" dirty="0" smtClean="0"/>
              <a:t>Value paradigm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3561345"/>
            <a:ext cx="47625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8372" y="3926541"/>
            <a:ext cx="157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Query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2720" y="4388206"/>
            <a:ext cx="204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Keys, Values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8372" y="4522569"/>
            <a:ext cx="157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Decoder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2720" y="4696442"/>
            <a:ext cx="204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Encoder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79576" y="3722142"/>
            <a:ext cx="527125" cy="646331"/>
            <a:chOff x="4679576" y="3722142"/>
            <a:chExt cx="527125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4679576" y="3722142"/>
              <a:ext cx="527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7030A0"/>
                  </a:solidFill>
                </a:rPr>
                <a:t>s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679576" y="3926541"/>
              <a:ext cx="419549" cy="36576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894" y="121744"/>
            <a:ext cx="7258758" cy="233529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927579" y="261948"/>
            <a:ext cx="3334870" cy="25059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21383" y="206766"/>
            <a:ext cx="3334870" cy="25059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21383" y="923362"/>
            <a:ext cx="282132" cy="8405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002080335"/>
              </p:ext>
            </p:extLst>
          </p:nvPr>
        </p:nvGraphicFramePr>
        <p:xfrm>
          <a:off x="7736718" y="1416894"/>
          <a:ext cx="4361628" cy="188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231047" y="1703722"/>
            <a:ext cx="958134" cy="1375002"/>
            <a:chOff x="7368988" y="3783105"/>
            <a:chExt cx="958134" cy="1375002"/>
          </a:xfrm>
        </p:grpSpPr>
        <p:sp>
          <p:nvSpPr>
            <p:cNvPr id="19" name="Oval 18"/>
            <p:cNvSpPr/>
            <p:nvPr/>
          </p:nvSpPr>
          <p:spPr>
            <a:xfrm>
              <a:off x="7368988" y="4157373"/>
              <a:ext cx="893461" cy="1000734"/>
            </a:xfrm>
            <a:prstGeom prst="ellipse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68988" y="3783105"/>
              <a:ext cx="958134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Query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094059" y="3261257"/>
            <a:ext cx="206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Dot product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6720" y="3613270"/>
            <a:ext cx="352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Normalize </a:t>
            </a:r>
            <a:r>
              <a:rPr lang="en-IL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Softmax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0863" y="3963502"/>
            <a:ext cx="244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Weighted sum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084401" y="4386647"/>
            <a:ext cx="3945897" cy="1793608"/>
            <a:chOff x="6875090" y="3513228"/>
            <a:chExt cx="5607921" cy="2949539"/>
          </a:xfrm>
        </p:grpSpPr>
        <p:graphicFrame>
          <p:nvGraphicFramePr>
            <p:cNvPr id="31" name="Diagram 30"/>
            <p:cNvGraphicFramePr/>
            <p:nvPr>
              <p:extLst>
                <p:ext uri="{D42A27DB-BD31-4B8C-83A1-F6EECF244321}">
                  <p14:modId xmlns:p14="http://schemas.microsoft.com/office/powerpoint/2010/main" val="3933526239"/>
                </p:ext>
              </p:extLst>
            </p:nvPr>
          </p:nvGraphicFramePr>
          <p:xfrm>
            <a:off x="8121383" y="3513228"/>
            <a:ext cx="4361628" cy="18846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grpSp>
          <p:nvGrpSpPr>
            <p:cNvPr id="32" name="Group 31"/>
            <p:cNvGrpSpPr/>
            <p:nvPr/>
          </p:nvGrpSpPr>
          <p:grpSpPr>
            <a:xfrm>
              <a:off x="7615712" y="3800056"/>
              <a:ext cx="958134" cy="1375002"/>
              <a:chOff x="7368988" y="3783105"/>
              <a:chExt cx="958134" cy="1375002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7368988" y="4157373"/>
                <a:ext cx="893461" cy="1000734"/>
              </a:xfrm>
              <a:prstGeom prst="ellipse">
                <a:avLst/>
              </a:prstGeom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368988" y="3783105"/>
                <a:ext cx="958134" cy="430211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</a:rPr>
                  <a:t>Query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580652" y="5298619"/>
              <a:ext cx="2060898" cy="50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Dot product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75090" y="5635891"/>
              <a:ext cx="3524922" cy="50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Normalize </a:t>
              </a:r>
              <a:r>
                <a:rPr lang="en-IL" sz="14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</a:t>
              </a:r>
              <a:r>
                <a:rPr lang="en-US" sz="14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 </a:t>
              </a:r>
              <a:r>
                <a:rPr lang="en-US" sz="1400" b="1" dirty="0" err="1" smtClean="0">
                  <a:solidFill>
                    <a:srgbClr val="00B050"/>
                  </a:solidFill>
                </a:rPr>
                <a:t>Softmax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63897" y="5956636"/>
              <a:ext cx="2447290" cy="50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Weighted sum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8343228" y="1273594"/>
            <a:ext cx="488611" cy="8405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415101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Graphic spid="18" grpId="0">
        <p:bldAsOne/>
      </p:bldGraphic>
      <p:bldGraphic spid="18" grpId="1">
        <p:bldAsOne/>
      </p:bldGraphic>
      <p:bldP spid="25" grpId="0"/>
      <p:bldP spid="25" grpId="1"/>
      <p:bldP spid="26" grpId="1"/>
      <p:bldP spid="26" grpId="2"/>
      <p:bldP spid="27" grpId="1"/>
      <p:bldP spid="27" grpId="2"/>
      <p:bldP spid="38" grpId="0" animBg="1"/>
      <p:bldP spid="3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980070"/>
            <a:ext cx="4724400" cy="44862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84401" y="4386647"/>
            <a:ext cx="3945897" cy="1793608"/>
            <a:chOff x="6875090" y="3513228"/>
            <a:chExt cx="5607921" cy="2949539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061140807"/>
                </p:ext>
              </p:extLst>
            </p:nvPr>
          </p:nvGraphicFramePr>
          <p:xfrm>
            <a:off x="8121383" y="3513228"/>
            <a:ext cx="4361628" cy="18846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7615712" y="3800056"/>
              <a:ext cx="958134" cy="1375002"/>
              <a:chOff x="7368988" y="3783105"/>
              <a:chExt cx="958134" cy="13750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7368988" y="4157373"/>
                <a:ext cx="893461" cy="1000734"/>
              </a:xfrm>
              <a:prstGeom prst="ellipse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68988" y="3783105"/>
                <a:ext cx="958134" cy="430211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</a:rPr>
                  <a:t>Query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580652" y="5298619"/>
              <a:ext cx="2060898" cy="50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Dot product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75090" y="5635891"/>
              <a:ext cx="3524922" cy="50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Normalize </a:t>
              </a:r>
              <a:r>
                <a:rPr lang="en-IL" sz="14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</a:t>
              </a:r>
              <a:r>
                <a:rPr lang="en-US" sz="14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 </a:t>
              </a:r>
              <a:r>
                <a:rPr lang="en-US" sz="1400" b="1" dirty="0" err="1" smtClean="0">
                  <a:solidFill>
                    <a:srgbClr val="00B050"/>
                  </a:solidFill>
                </a:rPr>
                <a:t>Softmax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63897" y="5956636"/>
              <a:ext cx="2447290" cy="50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Weighted sum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7055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332370"/>
            <a:ext cx="4838700" cy="51339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98202" y="332370"/>
            <a:ext cx="1107550" cy="119500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77913" y="3345627"/>
            <a:ext cx="2956666" cy="1441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45666" y="938326"/>
            <a:ext cx="1107550" cy="119500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84401" y="4386647"/>
            <a:ext cx="3945897" cy="1793608"/>
            <a:chOff x="6875090" y="3513228"/>
            <a:chExt cx="5607921" cy="2949539"/>
          </a:xfrm>
        </p:grpSpPr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1061140807"/>
                </p:ext>
              </p:extLst>
            </p:nvPr>
          </p:nvGraphicFramePr>
          <p:xfrm>
            <a:off x="8121383" y="3513228"/>
            <a:ext cx="4361628" cy="18846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1" name="Group 10"/>
            <p:cNvGrpSpPr/>
            <p:nvPr/>
          </p:nvGrpSpPr>
          <p:grpSpPr>
            <a:xfrm>
              <a:off x="7615712" y="3800056"/>
              <a:ext cx="958134" cy="1375002"/>
              <a:chOff x="7368988" y="3783105"/>
              <a:chExt cx="958134" cy="137500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368988" y="4157373"/>
                <a:ext cx="893461" cy="1000734"/>
              </a:xfrm>
              <a:prstGeom prst="ellipse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68988" y="3783105"/>
                <a:ext cx="958134" cy="430211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</a:rPr>
                  <a:t>Query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580652" y="5298619"/>
              <a:ext cx="2060898" cy="50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Dot product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5090" y="5635891"/>
              <a:ext cx="3524922" cy="50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Normalize </a:t>
              </a:r>
              <a:r>
                <a:rPr lang="en-IL" sz="14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</a:t>
              </a:r>
              <a:r>
                <a:rPr lang="en-US" sz="14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 </a:t>
              </a:r>
              <a:r>
                <a:rPr lang="en-US" sz="1400" b="1" dirty="0" err="1" smtClean="0">
                  <a:solidFill>
                    <a:srgbClr val="00B050"/>
                  </a:solidFill>
                </a:rPr>
                <a:t>Softmax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63897" y="5956636"/>
              <a:ext cx="2447290" cy="50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Weighted sum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91592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303795"/>
            <a:ext cx="5143500" cy="51625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84401" y="4386647"/>
            <a:ext cx="3945897" cy="1793608"/>
            <a:chOff x="6875090" y="3513228"/>
            <a:chExt cx="5607921" cy="2949539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061140807"/>
                </p:ext>
              </p:extLst>
            </p:nvPr>
          </p:nvGraphicFramePr>
          <p:xfrm>
            <a:off x="8121383" y="3513228"/>
            <a:ext cx="4361628" cy="18846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7615712" y="3800056"/>
              <a:ext cx="958134" cy="1375002"/>
              <a:chOff x="7368988" y="3783105"/>
              <a:chExt cx="958134" cy="13750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7368988" y="4157373"/>
                <a:ext cx="893461" cy="1000734"/>
              </a:xfrm>
              <a:prstGeom prst="ellipse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68988" y="3783105"/>
                <a:ext cx="958134" cy="430211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</a:rPr>
                  <a:t>Query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580652" y="5298619"/>
              <a:ext cx="2060898" cy="50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Dot product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75090" y="5635891"/>
              <a:ext cx="3524922" cy="50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Normalize </a:t>
              </a:r>
              <a:r>
                <a:rPr lang="en-IL" sz="14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</a:t>
              </a:r>
              <a:r>
                <a:rPr lang="en-US" sz="14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 </a:t>
              </a:r>
              <a:r>
                <a:rPr lang="en-US" sz="1400" b="1" dirty="0" err="1" smtClean="0">
                  <a:solidFill>
                    <a:srgbClr val="00B050"/>
                  </a:solidFill>
                </a:rPr>
                <a:t>Softmax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63897" y="5956636"/>
              <a:ext cx="2447290" cy="50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Weighted sum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5807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351420"/>
            <a:ext cx="7734300" cy="5114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06870" y="2108655"/>
                <a:ext cx="6312434" cy="4863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5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𝐀𝐭𝐭𝐞𝐧𝐭𝐢𝐨𝐧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𝐬𝐨𝐟𝐭𝐦𝐚𝐱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IL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IL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p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𝐓</m:t>
                              </m:r>
                            </m:sup>
                          </m:sSup>
                        </m:e>
                      </m:d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870" y="2108655"/>
                <a:ext cx="6312434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9358003" y="3465512"/>
            <a:ext cx="2620556" cy="1928355"/>
            <a:chOff x="9358003" y="3465512"/>
            <a:chExt cx="2620556" cy="1928355"/>
          </a:xfrm>
        </p:grpSpPr>
        <p:grpSp>
          <p:nvGrpSpPr>
            <p:cNvPr id="6" name="Group 5"/>
            <p:cNvGrpSpPr/>
            <p:nvPr/>
          </p:nvGrpSpPr>
          <p:grpSpPr>
            <a:xfrm>
              <a:off x="9358003" y="3465512"/>
              <a:ext cx="2620556" cy="1928355"/>
              <a:chOff x="9358003" y="3465512"/>
              <a:chExt cx="2620556" cy="192835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9492287" y="4664999"/>
                <a:ext cx="651015" cy="722385"/>
              </a:xfrm>
              <a:prstGeom prst="rect">
                <a:avLst/>
              </a:prstGeom>
              <a:solidFill>
                <a:schemeClr val="bg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0331510" y="4669694"/>
                <a:ext cx="391175" cy="722385"/>
              </a:xfrm>
              <a:prstGeom prst="rect">
                <a:avLst/>
              </a:prstGeom>
              <a:solidFill>
                <a:schemeClr val="bg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9358003" y="3465512"/>
                <a:ext cx="2620556" cy="807937"/>
                <a:chOff x="7151775" y="5610196"/>
                <a:chExt cx="3286068" cy="987888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7151775" y="5610197"/>
                  <a:ext cx="434359" cy="10339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 rot="5400000">
                  <a:off x="8042000" y="5347407"/>
                  <a:ext cx="434358" cy="95993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9447766" y="5638148"/>
                  <a:ext cx="990077" cy="95993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ight Arrow 19"/>
                <p:cNvSpPr/>
                <p:nvPr/>
              </p:nvSpPr>
              <p:spPr>
                <a:xfrm>
                  <a:off x="8989128" y="5886876"/>
                  <a:ext cx="353515" cy="378457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ight Arrow 9"/>
              <p:cNvSpPr/>
              <p:nvPr/>
            </p:nvSpPr>
            <p:spPr>
              <a:xfrm>
                <a:off x="10858997" y="4871432"/>
                <a:ext cx="281919" cy="30951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226191" y="4671482"/>
                <a:ext cx="391175" cy="722385"/>
              </a:xfrm>
              <a:prstGeom prst="rect">
                <a:avLst/>
              </a:prstGeom>
              <a:solidFill>
                <a:schemeClr val="bg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208828" y="3625486"/>
                <a:ext cx="7697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B050"/>
                    </a:solidFill>
                  </a:rPr>
                  <a:t>scores</a:t>
                </a:r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467675" y="4750270"/>
                <a:ext cx="7697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B050"/>
                    </a:solidFill>
                  </a:rPr>
                  <a:t>Norm scores</a:t>
                </a:r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395744" y="3477706"/>
                  <a:ext cx="27090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5744" y="3477706"/>
                  <a:ext cx="27090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4444" r="-24444" b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014336" y="3466868"/>
                  <a:ext cx="472822" cy="375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L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4336" y="3466868"/>
                  <a:ext cx="472822" cy="375872"/>
                </a:xfrm>
                <a:prstGeom prst="rect">
                  <a:avLst/>
                </a:prstGeom>
                <a:blipFill>
                  <a:blip r:embed="rId5"/>
                  <a:stretch>
                    <a:fillRect l="-14286" t="-1639" r="-5195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0391479" y="4811618"/>
                  <a:ext cx="2837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1479" y="4811618"/>
                  <a:ext cx="28373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3913" r="-21739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Oval 26"/>
          <p:cNvSpPr/>
          <p:nvPr/>
        </p:nvSpPr>
        <p:spPr>
          <a:xfrm>
            <a:off x="9897796" y="1939025"/>
            <a:ext cx="292069" cy="8405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364969" y="1945632"/>
            <a:ext cx="488611" cy="8405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343228" y="1928020"/>
            <a:ext cx="1468506" cy="8405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971048" y="1978156"/>
            <a:ext cx="488611" cy="8405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41711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183363" y="3713584"/>
            <a:ext cx="4170784" cy="2164702"/>
            <a:chOff x="2183363" y="3713584"/>
            <a:chExt cx="4170784" cy="2164702"/>
          </a:xfrm>
        </p:grpSpPr>
        <p:sp>
          <p:nvSpPr>
            <p:cNvPr id="4" name="Cloud 3"/>
            <p:cNvSpPr/>
            <p:nvPr/>
          </p:nvSpPr>
          <p:spPr>
            <a:xfrm>
              <a:off x="2183363" y="3713584"/>
              <a:ext cx="4170784" cy="2164702"/>
            </a:xfrm>
            <a:prstGeom prst="cloud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83159" y="3930039"/>
              <a:ext cx="25565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Lots of  Unlabeled Text Data</a:t>
              </a:r>
              <a:endParaRPr lang="en-US" sz="3200" b="1" dirty="0"/>
            </a:p>
          </p:txBody>
        </p:sp>
      </p:grpSp>
      <p:sp>
        <p:nvSpPr>
          <p:cNvPr id="6" name="Right Arrow 5"/>
          <p:cNvSpPr/>
          <p:nvPr/>
        </p:nvSpPr>
        <p:spPr>
          <a:xfrm>
            <a:off x="6671388" y="4376057"/>
            <a:ext cx="1408922" cy="587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8537510" y="4198776"/>
            <a:ext cx="2967135" cy="1334277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98767" y="4721290"/>
            <a:ext cx="254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Knowledge</a:t>
            </a:r>
            <a:endParaRPr lang="en-US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67331" y="1976074"/>
            <a:ext cx="1548881" cy="1343609"/>
            <a:chOff x="6867331" y="2155371"/>
            <a:chExt cx="1548881" cy="1343609"/>
          </a:xfrm>
        </p:grpSpPr>
        <p:sp>
          <p:nvSpPr>
            <p:cNvPr id="9" name="Vertical Scroll 8"/>
            <p:cNvSpPr/>
            <p:nvPr/>
          </p:nvSpPr>
          <p:spPr>
            <a:xfrm>
              <a:off x="6867331" y="2155371"/>
              <a:ext cx="1548881" cy="1343609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28588" y="2453951"/>
              <a:ext cx="10916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Labeled data Task 1 </a:t>
              </a:r>
              <a:endParaRPr lang="en-U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81526" y="1985038"/>
            <a:ext cx="1548881" cy="1343609"/>
            <a:chOff x="6867331" y="2155371"/>
            <a:chExt cx="1548881" cy="1343609"/>
          </a:xfrm>
        </p:grpSpPr>
        <p:sp>
          <p:nvSpPr>
            <p:cNvPr id="13" name="Vertical Scroll 12"/>
            <p:cNvSpPr/>
            <p:nvPr/>
          </p:nvSpPr>
          <p:spPr>
            <a:xfrm>
              <a:off x="6867331" y="2155371"/>
              <a:ext cx="1548881" cy="1343609"/>
            </a:xfrm>
            <a:prstGeom prst="verticalScrol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8588" y="2453951"/>
              <a:ext cx="10916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Labeled data Task 2 </a:t>
              </a:r>
              <a:endParaRPr 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021077" y="1976074"/>
            <a:ext cx="1548881" cy="1343609"/>
            <a:chOff x="6867331" y="2155371"/>
            <a:chExt cx="1548881" cy="1343609"/>
          </a:xfrm>
        </p:grpSpPr>
        <p:sp>
          <p:nvSpPr>
            <p:cNvPr id="16" name="Vertical Scroll 15"/>
            <p:cNvSpPr/>
            <p:nvPr/>
          </p:nvSpPr>
          <p:spPr>
            <a:xfrm>
              <a:off x="6867331" y="2155371"/>
              <a:ext cx="1548881" cy="1343609"/>
            </a:xfrm>
            <a:prstGeom prst="vertic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28588" y="2453951"/>
              <a:ext cx="1091681" cy="9233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Labeled data Task 3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1478476" y="722373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Transfer learning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7817224" y="3383789"/>
            <a:ext cx="1380565" cy="682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0309996" y="3377280"/>
            <a:ext cx="322145" cy="6997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9395596" y="3383789"/>
            <a:ext cx="350833" cy="682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5769" y="2053841"/>
            <a:ext cx="5100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Expected Gains: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1. Higher results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2. Faster convergence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3. Learning from fewer training examples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53215" y="3352037"/>
            <a:ext cx="4549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Feature Transfer (e.g. Elmo)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Model Transfer (e.g. Bert)</a:t>
            </a: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7027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27" grpId="0"/>
      <p:bldP spid="24" grpId="0"/>
      <p:bldP spid="2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ConvS2s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5023866" cy="3450613"/>
          </a:xfrm>
        </p:spPr>
        <p:txBody>
          <a:bodyPr/>
          <a:lstStyle/>
          <a:p>
            <a:r>
              <a:rPr lang="en-US" dirty="0"/>
              <a:t>“Convolutional sequence to sequence </a:t>
            </a:r>
            <a:r>
              <a:rPr lang="en-US" dirty="0" smtClean="0"/>
              <a:t>learning”, </a:t>
            </a:r>
            <a:r>
              <a:rPr lang="en-US" dirty="0" err="1" smtClean="0"/>
              <a:t>Gehring</a:t>
            </a:r>
            <a:r>
              <a:rPr lang="en-US" dirty="0" smtClean="0"/>
              <a:t> et al,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183" y="1111408"/>
            <a:ext cx="4588523" cy="5546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0780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modeling (self-supervised) as a core task </a:t>
            </a:r>
          </a:p>
          <a:p>
            <a:r>
              <a:rPr lang="en-US" dirty="0" smtClean="0"/>
              <a:t>Many downstream tasks with their typical datasets and metrics</a:t>
            </a:r>
          </a:p>
          <a:p>
            <a:r>
              <a:rPr lang="en-US" dirty="0" smtClean="0"/>
              <a:t>Computational models </a:t>
            </a:r>
            <a:r>
              <a:rPr lang="en-IL" dirty="0" smtClean="0"/>
              <a:t>–</a:t>
            </a:r>
            <a:r>
              <a:rPr lang="en-US" dirty="0" smtClean="0"/>
              <a:t> Recurrence, Attention</a:t>
            </a:r>
          </a:p>
          <a:p>
            <a:r>
              <a:rPr lang="en-US" dirty="0" smtClean="0"/>
              <a:t>Attention mechanism is a promising direction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8156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196865" y="2277997"/>
            <a:ext cx="3526357" cy="3196186"/>
            <a:chOff x="4765638" y="2277997"/>
            <a:chExt cx="3526357" cy="3196186"/>
          </a:xfrm>
        </p:grpSpPr>
        <p:sp>
          <p:nvSpPr>
            <p:cNvPr id="4" name="Cube 3"/>
            <p:cNvSpPr/>
            <p:nvPr/>
          </p:nvSpPr>
          <p:spPr>
            <a:xfrm>
              <a:off x="4765638" y="2277997"/>
              <a:ext cx="3526357" cy="3188347"/>
            </a:xfrm>
            <a:prstGeom prst="cube">
              <a:avLst/>
            </a:prstGeom>
            <a:solidFill>
              <a:srgbClr val="7030A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765638" y="3062731"/>
              <a:ext cx="2757905" cy="2403613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62687" y="5012518"/>
              <a:ext cx="322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o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23243" y="3070570"/>
              <a:ext cx="322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Q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21220" y="3576448"/>
              <a:ext cx="322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n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42757" y="4033704"/>
              <a:ext cx="322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u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61971" y="4015983"/>
              <a:ext cx="322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21220" y="4497929"/>
              <a:ext cx="322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e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42757" y="3086552"/>
              <a:ext cx="322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t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58456" y="4497929"/>
              <a:ext cx="322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i</a:t>
              </a:r>
              <a:endParaRPr 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60251" y="3529514"/>
              <a:ext cx="322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0269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Few words about Transfer learning</a:t>
            </a:r>
          </a:p>
          <a:p>
            <a:r>
              <a:rPr lang="en-US" dirty="0" smtClean="0"/>
              <a:t>Word embedding</a:t>
            </a:r>
          </a:p>
          <a:p>
            <a:pPr lvl="1"/>
            <a:r>
              <a:rPr lang="en-US" dirty="0" smtClean="0"/>
              <a:t>Word2vec, BPE, ELMO</a:t>
            </a:r>
          </a:p>
          <a:p>
            <a:r>
              <a:rPr lang="en-US" dirty="0" smtClean="0"/>
              <a:t>NLP in a nutshell</a:t>
            </a:r>
          </a:p>
          <a:p>
            <a:pPr lvl="1"/>
            <a:r>
              <a:rPr lang="en-US" dirty="0" smtClean="0"/>
              <a:t>Tasks, Language models, seq2seq, Attention</a:t>
            </a:r>
          </a:p>
          <a:p>
            <a:r>
              <a:rPr lang="en-US" dirty="0" smtClean="0"/>
              <a:t>Transformers</a:t>
            </a:r>
          </a:p>
          <a:p>
            <a:r>
              <a:rPr lang="en-US" dirty="0" smtClean="0"/>
              <a:t>Recent architectures</a:t>
            </a:r>
          </a:p>
          <a:p>
            <a:pPr lvl="1"/>
            <a:r>
              <a:rPr lang="en-US" dirty="0" smtClean="0"/>
              <a:t>GPT, BERT, GPT2,</a:t>
            </a:r>
            <a:r>
              <a:rPr lang="en-IL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17022" y="3894268"/>
            <a:ext cx="2597547" cy="66697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4527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657" y="2010878"/>
            <a:ext cx="6046219" cy="3998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2352" y="3103737"/>
                <a:ext cx="6312434" cy="4863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5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𝐀𝐭𝐭𝐞𝐧𝐭𝐢𝐨𝐧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𝐬𝐨𝐟𝐭𝐦𝐚𝐱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IL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IL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p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𝐓</m:t>
                              </m:r>
                            </m:sup>
                          </m:sSup>
                        </m:e>
                      </m:d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352" y="3103737"/>
                <a:ext cx="6312434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33482" y="5118847"/>
            <a:ext cx="1488142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RNN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2034" y="5087813"/>
            <a:ext cx="1488142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RNN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084230" y="4010151"/>
            <a:ext cx="2620556" cy="1928355"/>
            <a:chOff x="9358003" y="3465512"/>
            <a:chExt cx="2620556" cy="1928355"/>
          </a:xfrm>
        </p:grpSpPr>
        <p:grpSp>
          <p:nvGrpSpPr>
            <p:cNvPr id="11" name="Group 10"/>
            <p:cNvGrpSpPr/>
            <p:nvPr/>
          </p:nvGrpSpPr>
          <p:grpSpPr>
            <a:xfrm>
              <a:off x="9358003" y="3465512"/>
              <a:ext cx="2620556" cy="1928355"/>
              <a:chOff x="9358003" y="3465512"/>
              <a:chExt cx="2620556" cy="192835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492287" y="4664999"/>
                <a:ext cx="651015" cy="722385"/>
              </a:xfrm>
              <a:prstGeom prst="rect">
                <a:avLst/>
              </a:prstGeom>
              <a:solidFill>
                <a:schemeClr val="bg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331510" y="4669694"/>
                <a:ext cx="391175" cy="722385"/>
              </a:xfrm>
              <a:prstGeom prst="rect">
                <a:avLst/>
              </a:prstGeom>
              <a:solidFill>
                <a:schemeClr val="bg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9358003" y="3465512"/>
                <a:ext cx="2620556" cy="807937"/>
                <a:chOff x="7151775" y="5610196"/>
                <a:chExt cx="3286068" cy="987888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7151775" y="5610197"/>
                  <a:ext cx="434359" cy="10339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 rot="5400000">
                  <a:off x="8042000" y="5347407"/>
                  <a:ext cx="434358" cy="95993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9447766" y="5638148"/>
                  <a:ext cx="990077" cy="95993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ight Arrow 24"/>
                <p:cNvSpPr/>
                <p:nvPr/>
              </p:nvSpPr>
              <p:spPr>
                <a:xfrm>
                  <a:off x="8989128" y="5886876"/>
                  <a:ext cx="353515" cy="378457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Right Arrow 17"/>
              <p:cNvSpPr/>
              <p:nvPr/>
            </p:nvSpPr>
            <p:spPr>
              <a:xfrm>
                <a:off x="10858997" y="4871432"/>
                <a:ext cx="281919" cy="30951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226191" y="4671482"/>
                <a:ext cx="391175" cy="722385"/>
              </a:xfrm>
              <a:prstGeom prst="rect">
                <a:avLst/>
              </a:prstGeom>
              <a:solidFill>
                <a:schemeClr val="bg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208828" y="3625486"/>
                <a:ext cx="7697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B050"/>
                    </a:solidFill>
                  </a:rPr>
                  <a:t>scores</a:t>
                </a:r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467675" y="4750270"/>
                <a:ext cx="7697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B050"/>
                    </a:solidFill>
                  </a:rPr>
                  <a:t>Norm scores</a:t>
                </a:r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395744" y="3477706"/>
                  <a:ext cx="27090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5744" y="3477706"/>
                  <a:ext cx="27090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4444" r="-24444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014336" y="3466868"/>
                  <a:ext cx="472822" cy="375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L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4336" y="3466868"/>
                  <a:ext cx="472822" cy="375872"/>
                </a:xfrm>
                <a:prstGeom prst="rect">
                  <a:avLst/>
                </a:prstGeom>
                <a:blipFill>
                  <a:blip r:embed="rId5"/>
                  <a:stretch>
                    <a:fillRect l="-14286" t="-1613" r="-5195" b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0391479" y="4811618"/>
                  <a:ext cx="2837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1479" y="4811618"/>
                  <a:ext cx="28373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3913" r="-21739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Rectangle 25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55018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RNN / </a:t>
            </a:r>
            <a:r>
              <a:rPr lang="en-US" smtClean="0"/>
              <a:t>LSTM disadvantages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Attending distant words </a:t>
            </a:r>
            <a:r>
              <a:rPr lang="en-US" dirty="0"/>
              <a:t>- </a:t>
            </a:r>
            <a:r>
              <a:rPr lang="en-US" dirty="0" smtClean="0"/>
              <a:t>“distance</a:t>
            </a:r>
            <a:r>
              <a:rPr lang="en-US" dirty="0"/>
              <a:t>” between positions is linear</a:t>
            </a:r>
          </a:p>
          <a:p>
            <a:pPr lvl="1"/>
            <a:r>
              <a:rPr lang="en-US" dirty="0" smtClean="0"/>
              <a:t>“The horse didn’t eat the straw because it wasn’t hungry”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horse didn’t eat the straw because it wasn’t </a:t>
            </a:r>
            <a:r>
              <a:rPr lang="en-US" dirty="0" smtClean="0"/>
              <a:t>tasty”</a:t>
            </a:r>
          </a:p>
          <a:p>
            <a:r>
              <a:rPr lang="en-US" dirty="0" smtClean="0"/>
              <a:t>Sequential </a:t>
            </a:r>
            <a:r>
              <a:rPr lang="en-US" dirty="0"/>
              <a:t>computation inhibits </a:t>
            </a:r>
            <a:r>
              <a:rPr lang="en-US" dirty="0" smtClean="0"/>
              <a:t>parallelization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6985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Solved with the </a:t>
            </a:r>
            <a:r>
              <a:rPr lang="en-US" sz="2800" b="1" dirty="0">
                <a:solidFill>
                  <a:srgbClr val="00B050"/>
                </a:solidFill>
              </a:rPr>
              <a:t>self-attention (TRANSFORMER</a:t>
            </a:r>
            <a:r>
              <a:rPr lang="en-US" sz="2800" b="1" dirty="0" smtClean="0">
                <a:solidFill>
                  <a:srgbClr val="00B050"/>
                </a:solidFill>
              </a:rPr>
              <a:t>) mechanism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072217" y="3990617"/>
            <a:ext cx="7848600" cy="893245"/>
            <a:chOff x="4143935" y="4924849"/>
            <a:chExt cx="7848600" cy="8932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3935" y="4924849"/>
              <a:ext cx="7848600" cy="59055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4374776" y="5351929"/>
              <a:ext cx="8965" cy="46616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743764" y="5351928"/>
              <a:ext cx="8965" cy="46616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527176" y="5215642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984376" y="5224606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428129" y="5233570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896969" y="5233570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364941" y="5242534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832913" y="5233570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0490796" y="5233570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0006050" y="5233568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9582218" y="5242534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9107775" y="5251498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8654661" y="5242534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214995" y="5242534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7747962" y="5233570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279122" y="5233570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1388132" y="5242534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0946917" y="5233568"/>
              <a:ext cx="259977" cy="89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5486399" y="2174108"/>
            <a:ext cx="1107550" cy="119500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12071" y="2247787"/>
            <a:ext cx="1107550" cy="119500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6279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1" grpId="0" animBg="1"/>
      <p:bldP spid="31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</a:t>
            </a:r>
            <a:r>
              <a:rPr lang="en-US" dirty="0" smtClean="0"/>
              <a:t>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Attending distant words </a:t>
            </a:r>
            <a:r>
              <a:rPr lang="en-US" dirty="0"/>
              <a:t>- </a:t>
            </a:r>
            <a:r>
              <a:rPr lang="en-US" dirty="0" smtClean="0"/>
              <a:t>“distance</a:t>
            </a:r>
            <a:r>
              <a:rPr lang="en-US" dirty="0"/>
              <a:t>” between positions is </a:t>
            </a:r>
            <a:r>
              <a:rPr lang="en-US" dirty="0" smtClean="0"/>
              <a:t>logarithmic</a:t>
            </a:r>
          </a:p>
          <a:p>
            <a:r>
              <a:rPr lang="en-US" dirty="0" smtClean="0"/>
              <a:t>Sequential </a:t>
            </a:r>
            <a:r>
              <a:rPr lang="en-US" dirty="0"/>
              <a:t>computation inhibits </a:t>
            </a:r>
            <a:r>
              <a:rPr lang="en-US" dirty="0" smtClean="0"/>
              <a:t>parallelization </a:t>
            </a:r>
          </a:p>
          <a:p>
            <a:r>
              <a:rPr lang="en-US" dirty="0" smtClean="0"/>
              <a:t>Attending by position vs attending by context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044" y="4869856"/>
            <a:ext cx="4380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Solved with the self -attention mechanism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12" y="3840466"/>
            <a:ext cx="5540188" cy="300484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973670" y="2015732"/>
            <a:ext cx="448236" cy="403719"/>
            <a:chOff x="8462682" y="1980893"/>
            <a:chExt cx="448236" cy="40371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8462682" y="2169459"/>
              <a:ext cx="143436" cy="21515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8606118" y="1980893"/>
              <a:ext cx="161364" cy="40371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534400" y="2088776"/>
              <a:ext cx="376518" cy="8068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651812" y="2524380"/>
            <a:ext cx="304800" cy="403719"/>
            <a:chOff x="8462682" y="1980893"/>
            <a:chExt cx="304800" cy="40371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8462682" y="2169459"/>
              <a:ext cx="143436" cy="21515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8606118" y="1980893"/>
              <a:ext cx="161364" cy="40371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562164" y="3121042"/>
            <a:ext cx="233084" cy="344471"/>
            <a:chOff x="8543364" y="1980893"/>
            <a:chExt cx="233084" cy="344471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8543364" y="1996078"/>
              <a:ext cx="233084" cy="3292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8543364" y="1980893"/>
              <a:ext cx="224118" cy="3444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4870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CPUs </a:t>
            </a:r>
            <a:r>
              <a:rPr lang="en-IL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race through a series of tasks requiring lots of interactivity</a:t>
            </a:r>
            <a:endParaRPr lang="en-US" dirty="0" smtClean="0"/>
          </a:p>
          <a:p>
            <a:r>
              <a:rPr lang="en-US" dirty="0" smtClean="0"/>
              <a:t>GPUs - break </a:t>
            </a:r>
            <a:r>
              <a:rPr lang="en-US" dirty="0"/>
              <a:t>complex problems into thousands or millions of separate tasks and work them out at </a:t>
            </a:r>
            <a:r>
              <a:rPr lang="en-US" dirty="0" smtClean="0"/>
              <a:t>once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58810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Replace the RNNs with an attention like mechanism </a:t>
            </a:r>
          </a:p>
          <a:p>
            <a:r>
              <a:rPr lang="en-US" dirty="0" smtClean="0"/>
              <a:t>Contributions:</a:t>
            </a:r>
          </a:p>
          <a:p>
            <a:pPr lvl="1"/>
            <a:r>
              <a:rPr lang="en-US" dirty="0" smtClean="0"/>
              <a:t>Relying entirely on attention mechanism</a:t>
            </a:r>
          </a:p>
          <a:p>
            <a:pPr lvl="1"/>
            <a:r>
              <a:rPr lang="en-US" dirty="0" smtClean="0"/>
              <a:t>Allows significantly more parallelization (12 hours, 8 GPUs)</a:t>
            </a:r>
          </a:p>
          <a:p>
            <a:pPr lvl="1"/>
            <a:r>
              <a:rPr lang="en-US" dirty="0" smtClean="0"/>
              <a:t>SOTA results (translation)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4397" y="0"/>
            <a:ext cx="5342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Lucida Grande"/>
              </a:rPr>
              <a:t>“Attention </a:t>
            </a:r>
            <a:r>
              <a:rPr lang="en-US" b="1" dirty="0">
                <a:solidFill>
                  <a:srgbClr val="C00000"/>
                </a:solidFill>
                <a:latin typeface="Lucida Grande"/>
              </a:rPr>
              <a:t>Is All You </a:t>
            </a:r>
            <a:r>
              <a:rPr lang="en-US" b="1" dirty="0" smtClean="0">
                <a:solidFill>
                  <a:srgbClr val="C00000"/>
                </a:solidFill>
                <a:latin typeface="Lucida Grande"/>
              </a:rPr>
              <a:t>Need”, </a:t>
            </a:r>
            <a:r>
              <a:rPr lang="en-US" b="1" dirty="0" err="1" smtClean="0">
                <a:solidFill>
                  <a:srgbClr val="C00000"/>
                </a:solidFill>
                <a:latin typeface="Lucida Grande"/>
              </a:rPr>
              <a:t>Vaswani</a:t>
            </a:r>
            <a:r>
              <a:rPr lang="en-US" b="1" dirty="0" smtClean="0">
                <a:solidFill>
                  <a:srgbClr val="C00000"/>
                </a:solidFill>
                <a:latin typeface="Lucida Grande"/>
              </a:rPr>
              <a:t> et al, 2017</a:t>
            </a:r>
            <a:endParaRPr lang="en-US" b="1" i="0" dirty="0">
              <a:solidFill>
                <a:srgbClr val="C00000"/>
              </a:solidFill>
              <a:effectLst/>
              <a:latin typeface="Lucida Grand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41740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6" y="2517289"/>
            <a:ext cx="6046219" cy="3998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 - architecture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89" y="804519"/>
            <a:ext cx="4087294" cy="575158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5596" y="2088177"/>
            <a:ext cx="5554522" cy="318426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527465" y="2535128"/>
            <a:ext cx="2173616" cy="148697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866304" y="5701553"/>
            <a:ext cx="858819" cy="8839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09143" y="5843449"/>
            <a:ext cx="858819" cy="8839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179760" y="693471"/>
            <a:ext cx="858819" cy="8839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098374" y="4816319"/>
            <a:ext cx="858819" cy="8839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8571" y="2667319"/>
            <a:ext cx="3251123" cy="391815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36536" y="2627820"/>
            <a:ext cx="1812900" cy="252688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56790" y="2682244"/>
            <a:ext cx="3251123" cy="391815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849804" y="1853754"/>
            <a:ext cx="1812900" cy="330095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5597" y="5895457"/>
            <a:ext cx="2407608" cy="8839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82096" y="5938953"/>
            <a:ext cx="3038022" cy="8839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33012" y="3890682"/>
            <a:ext cx="1326776" cy="11806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015213" y="3776149"/>
            <a:ext cx="1326776" cy="11806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33030" y="4816319"/>
            <a:ext cx="858819" cy="8839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93785" y="5357736"/>
            <a:ext cx="1488142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RNN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29915" y="5357736"/>
            <a:ext cx="1488142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RNN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88643" y="3205324"/>
            <a:ext cx="30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241454" y="3255086"/>
            <a:ext cx="30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16403" y="3231299"/>
            <a:ext cx="30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9180" y="1775159"/>
            <a:ext cx="585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So </a:t>
            </a:r>
            <a:r>
              <a:rPr lang="en-IL" sz="3200" b="1" dirty="0" smtClean="0">
                <a:solidFill>
                  <a:srgbClr val="00B050"/>
                </a:solidFill>
              </a:rPr>
              <a:t>–</a:t>
            </a:r>
            <a:r>
              <a:rPr lang="en-US" sz="3200" b="1" dirty="0" smtClean="0">
                <a:solidFill>
                  <a:srgbClr val="00B050"/>
                </a:solidFill>
              </a:rPr>
              <a:t> where is the difference?</a:t>
            </a:r>
          </a:p>
        </p:txBody>
      </p:sp>
      <p:sp>
        <p:nvSpPr>
          <p:cNvPr id="36" name="Oval 35"/>
          <p:cNvSpPr/>
          <p:nvPr/>
        </p:nvSpPr>
        <p:spPr>
          <a:xfrm>
            <a:off x="3613700" y="2523039"/>
            <a:ext cx="3038022" cy="8839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05681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34" grpId="0"/>
      <p:bldP spid="35" grpId="0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</a:t>
            </a:r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6382871" y="3209365"/>
            <a:ext cx="3863788" cy="154192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Complex task specific model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57365" y="5391380"/>
            <a:ext cx="4222376" cy="8965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59153" y="5199529"/>
            <a:ext cx="4222376" cy="8965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80791" y="5199529"/>
            <a:ext cx="11152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1931960" y="4532390"/>
            <a:ext cx="2967135" cy="1334277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41898" y="5043548"/>
            <a:ext cx="254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Knowledge</a:t>
            </a:r>
            <a:endParaRPr lang="en-US" sz="32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253216" y="2576782"/>
            <a:ext cx="4222376" cy="8965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578104" y="2241726"/>
            <a:ext cx="1548881" cy="1343609"/>
            <a:chOff x="6867331" y="2155371"/>
            <a:chExt cx="1548881" cy="1343609"/>
          </a:xfrm>
        </p:grpSpPr>
        <p:sp>
          <p:nvSpPr>
            <p:cNvPr id="14" name="Vertical Scroll 13"/>
            <p:cNvSpPr/>
            <p:nvPr/>
          </p:nvSpPr>
          <p:spPr>
            <a:xfrm>
              <a:off x="6867331" y="2155371"/>
              <a:ext cx="1548881" cy="1343609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28588" y="2453951"/>
              <a:ext cx="10916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Labeled data Task 1 </a:t>
              </a:r>
              <a:endParaRPr lang="en-US" b="1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6253216" y="2768750"/>
            <a:ext cx="4222376" cy="8965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1451578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Feature transfer = word embedding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73420" y="5466345"/>
            <a:ext cx="510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Words in a sentence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" y="1871242"/>
            <a:ext cx="54450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Better representation includes information: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1. Similarity between words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2. Relations between pairs of words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3. Added syntax / semantic information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4. Using a lower dimension subspace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451578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Feature transfer =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89154" y="319375"/>
            <a:ext cx="13051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(NLP)</a:t>
            </a:r>
            <a:endParaRPr lang="en-US" sz="36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3420" y="4553030"/>
            <a:ext cx="510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Better representation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9098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/>
      <p:bldP spid="17" grpId="0"/>
      <p:bldP spid="18" grpId="0"/>
      <p:bldP spid="19" grpId="0"/>
      <p:bldP spid="20" grpId="0"/>
      <p:bldP spid="5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Self-attention layer (encoder)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24" y="2091378"/>
            <a:ext cx="1985309" cy="14889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567" y="2024600"/>
            <a:ext cx="5045875" cy="86028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455066" y="3338786"/>
            <a:ext cx="2620556" cy="1928355"/>
            <a:chOff x="9358003" y="3465512"/>
            <a:chExt cx="2620556" cy="1928355"/>
          </a:xfrm>
        </p:grpSpPr>
        <p:sp>
          <p:nvSpPr>
            <p:cNvPr id="72" name="Rectangle 71"/>
            <p:cNvSpPr/>
            <p:nvPr/>
          </p:nvSpPr>
          <p:spPr>
            <a:xfrm>
              <a:off x="9492287" y="4664999"/>
              <a:ext cx="651015" cy="722385"/>
            </a:xfrm>
            <a:prstGeom prst="rect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331510" y="4669694"/>
              <a:ext cx="391175" cy="722385"/>
            </a:xfrm>
            <a:prstGeom prst="rect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9358003" y="3465512"/>
              <a:ext cx="2620556" cy="807937"/>
              <a:chOff x="7151775" y="5610196"/>
              <a:chExt cx="3286068" cy="987888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7151775" y="5610197"/>
                <a:ext cx="434358" cy="95993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5400000">
                <a:off x="8042000" y="5347407"/>
                <a:ext cx="434358" cy="95993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447766" y="5638148"/>
                <a:ext cx="990077" cy="95993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ight Arrow 84"/>
              <p:cNvSpPr/>
              <p:nvPr/>
            </p:nvSpPr>
            <p:spPr>
              <a:xfrm>
                <a:off x="8989128" y="5886876"/>
                <a:ext cx="353515" cy="37845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ight Arrow 74"/>
            <p:cNvSpPr/>
            <p:nvPr/>
          </p:nvSpPr>
          <p:spPr>
            <a:xfrm>
              <a:off x="10858997" y="4871432"/>
              <a:ext cx="281919" cy="3095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1226191" y="4671482"/>
              <a:ext cx="391175" cy="722385"/>
            </a:xfrm>
            <a:prstGeom prst="rect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1755" y="3625486"/>
              <a:ext cx="295275" cy="39052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1929" y="3489667"/>
              <a:ext cx="341238" cy="29574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1208828" y="3625486"/>
              <a:ext cx="769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scores</a:t>
              </a:r>
              <a:endParaRPr lang="en-US" sz="16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467675" y="4750270"/>
              <a:ext cx="769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Norm scores</a:t>
              </a:r>
              <a:endParaRPr lang="en-US" sz="1600" dirty="0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79459" y="4871432"/>
              <a:ext cx="295275" cy="295275"/>
            </a:xfrm>
            <a:prstGeom prst="rect">
              <a:avLst/>
            </a:prstGeom>
          </p:spPr>
        </p:pic>
      </p:grpSp>
      <p:pic>
        <p:nvPicPr>
          <p:cNvPr id="89" name="Picture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7490" y="3352510"/>
            <a:ext cx="2289706" cy="266310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353338" y="3877931"/>
            <a:ext cx="3473973" cy="2028452"/>
            <a:chOff x="4392706" y="2727396"/>
            <a:chExt cx="4034371" cy="2337663"/>
          </a:xfrm>
        </p:grpSpPr>
        <p:sp>
          <p:nvSpPr>
            <p:cNvPr id="6" name="Rounded Rectangle 5"/>
            <p:cNvSpPr/>
            <p:nvPr/>
          </p:nvSpPr>
          <p:spPr>
            <a:xfrm>
              <a:off x="4392706" y="3612776"/>
              <a:ext cx="1219200" cy="528918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Linear 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207877" y="3612776"/>
              <a:ext cx="1219200" cy="528918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Linear 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99300" y="3612776"/>
              <a:ext cx="1219200" cy="528918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Linear 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002306" y="4580965"/>
              <a:ext cx="2815171" cy="89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408900" y="4589929"/>
              <a:ext cx="0" cy="475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001441" y="4105835"/>
              <a:ext cx="0" cy="475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408900" y="4105835"/>
              <a:ext cx="0" cy="475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7817477" y="4105835"/>
              <a:ext cx="0" cy="475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7825577" y="3137646"/>
              <a:ext cx="0" cy="475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408900" y="3137646"/>
              <a:ext cx="0" cy="475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000576" y="3110754"/>
              <a:ext cx="0" cy="475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360022" y="2761128"/>
              <a:ext cx="1013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query</a:t>
              </a:r>
              <a:endParaRPr lang="en-US" sz="2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72902" y="2749825"/>
              <a:ext cx="1013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key</a:t>
              </a:r>
              <a:endParaRPr lang="en-US" sz="2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23474" y="2727396"/>
              <a:ext cx="1013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value</a:t>
              </a:r>
              <a:endParaRPr lang="en-US" sz="2000" b="1" dirty="0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3022957" y="6485520"/>
            <a:ext cx="2104015" cy="22856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820035" y="5914157"/>
            <a:ext cx="455448" cy="497850"/>
            <a:chOff x="6158753" y="5360894"/>
            <a:chExt cx="528918" cy="57374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253217" y="5484275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253217" y="5595612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53217" y="5703794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53217" y="5808216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158753" y="5360894"/>
              <a:ext cx="528918" cy="5737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126972" y="3511080"/>
            <a:ext cx="455448" cy="497850"/>
            <a:chOff x="6158753" y="5360894"/>
            <a:chExt cx="528918" cy="573741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6253217" y="5484275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253217" y="5595612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253217" y="5703794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253217" y="5808216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158753" y="5360894"/>
              <a:ext cx="528918" cy="5737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861747" y="3511080"/>
            <a:ext cx="455448" cy="497850"/>
            <a:chOff x="6158753" y="5360894"/>
            <a:chExt cx="528918" cy="573741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253217" y="5484275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253217" y="5595612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253217" y="5703794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253217" y="5808216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158753" y="5360894"/>
              <a:ext cx="528918" cy="5737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655287" y="3480603"/>
            <a:ext cx="455448" cy="497850"/>
            <a:chOff x="6158753" y="5360894"/>
            <a:chExt cx="528918" cy="573741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253217" y="5484275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253217" y="5595612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253217" y="5703794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253217" y="5808216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6158753" y="5360894"/>
              <a:ext cx="528918" cy="5737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328551" y="2528690"/>
            <a:ext cx="1774627" cy="40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Dot product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53909" y="2834141"/>
            <a:ext cx="3035289" cy="40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Normalize </a:t>
            </a:r>
            <a:r>
              <a:rPr lang="en-IL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Softmax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162191" y="3138047"/>
            <a:ext cx="2107347" cy="40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Weighted sum</a:t>
            </a:r>
            <a:endParaRPr lang="en-US" sz="2000" b="1" dirty="0">
              <a:solidFill>
                <a:srgbClr val="00B050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3875399" y="2163587"/>
            <a:ext cx="455448" cy="497850"/>
            <a:chOff x="6158753" y="5360894"/>
            <a:chExt cx="528918" cy="573741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253217" y="5484275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253217" y="5595612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253217" y="5703794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253217" y="5808216"/>
              <a:ext cx="371701" cy="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6158753" y="5360894"/>
              <a:ext cx="528918" cy="5737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6" name="Straight Connector 95"/>
          <p:cNvCxnSpPr/>
          <p:nvPr/>
        </p:nvCxnSpPr>
        <p:spPr>
          <a:xfrm flipV="1">
            <a:off x="3098734" y="2091378"/>
            <a:ext cx="2109580" cy="5904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6342864" y="2091378"/>
            <a:ext cx="2083960" cy="793502"/>
            <a:chOff x="6908683" y="808566"/>
            <a:chExt cx="2083960" cy="793502"/>
          </a:xfrm>
        </p:grpSpPr>
        <p:grpSp>
          <p:nvGrpSpPr>
            <p:cNvPr id="35" name="Group 34"/>
            <p:cNvGrpSpPr/>
            <p:nvPr/>
          </p:nvGrpSpPr>
          <p:grpSpPr>
            <a:xfrm>
              <a:off x="7009936" y="910474"/>
              <a:ext cx="1793405" cy="591090"/>
              <a:chOff x="8003689" y="4032031"/>
              <a:chExt cx="1619022" cy="644766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8025205" y="4043888"/>
                <a:ext cx="1565238" cy="632909"/>
                <a:chOff x="8025205" y="5206701"/>
                <a:chExt cx="1565238" cy="632909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>
                <a:xfrm flipV="1">
                  <a:off x="8025205" y="5206701"/>
                  <a:ext cx="0" cy="623944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 flipV="1">
                  <a:off x="8543365" y="5215666"/>
                  <a:ext cx="0" cy="623944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V="1">
                  <a:off x="9061525" y="5206701"/>
                  <a:ext cx="0" cy="623944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flipV="1">
                  <a:off x="9590443" y="5215666"/>
                  <a:ext cx="0" cy="623944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Arrow Connector 36"/>
              <p:cNvCxnSpPr/>
              <p:nvPr/>
            </p:nvCxnSpPr>
            <p:spPr>
              <a:xfrm flipV="1">
                <a:off x="8025205" y="4052853"/>
                <a:ext cx="518160" cy="61497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8554123" y="4032031"/>
                <a:ext cx="518160" cy="61497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9072282" y="4052853"/>
                <a:ext cx="518160" cy="61497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8014448" y="4119774"/>
                <a:ext cx="539673" cy="54805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8521850" y="4077268"/>
                <a:ext cx="539673" cy="54805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9083038" y="4103433"/>
                <a:ext cx="539673" cy="54805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8003691" y="4119773"/>
                <a:ext cx="1057832" cy="527238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8564879" y="4110808"/>
                <a:ext cx="1057832" cy="527238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 flipV="1">
                <a:off x="8003689" y="4110807"/>
                <a:ext cx="1597508" cy="49884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8046720" y="4110806"/>
                <a:ext cx="1565232" cy="5346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8046719" y="4113702"/>
                <a:ext cx="1047076" cy="52434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8554120" y="4109217"/>
                <a:ext cx="1047077" cy="5586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Connector 101"/>
            <p:cNvCxnSpPr/>
            <p:nvPr/>
          </p:nvCxnSpPr>
          <p:spPr>
            <a:xfrm>
              <a:off x="6908683" y="1581708"/>
              <a:ext cx="2083960" cy="20360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923045" y="808566"/>
              <a:ext cx="2069598" cy="0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Down Arrow 104"/>
          <p:cNvSpPr/>
          <p:nvPr/>
        </p:nvSpPr>
        <p:spPr>
          <a:xfrm>
            <a:off x="2635626" y="2551740"/>
            <a:ext cx="118275" cy="80990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1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10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/>
        </p:nvSpPr>
        <p:spPr>
          <a:xfrm>
            <a:off x="9378029" y="2581562"/>
            <a:ext cx="1571105" cy="1463040"/>
          </a:xfrm>
          <a:prstGeom prst="cube">
            <a:avLst/>
          </a:prstGeom>
          <a:solidFill>
            <a:srgbClr val="7030A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r>
              <a:rPr lang="en-US" dirty="0" smtClean="0"/>
              <a:t>Non Local Module (Deep learning)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24" y="2016254"/>
            <a:ext cx="3387639" cy="3602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563" y="2556932"/>
            <a:ext cx="2762250" cy="7143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383222" y="2960254"/>
            <a:ext cx="221673" cy="198582"/>
          </a:xfrm>
          <a:prstGeom prst="rect">
            <a:avLst/>
          </a:prstGeom>
          <a:solidFill>
            <a:srgbClr val="7030A0"/>
          </a:solidFill>
          <a:scene3d>
            <a:camera prst="obliqueTopRight">
              <a:rot lat="0" lon="0" rev="0"/>
            </a:camera>
            <a:lightRig rig="threePt" dir="t"/>
          </a:scene3d>
          <a:sp3d extrusionH="1778000" contourW="12700">
            <a:extrusionClr>
              <a:srgbClr val="7030A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78370" y="3213791"/>
            <a:ext cx="221673" cy="198582"/>
          </a:xfrm>
          <a:prstGeom prst="rect">
            <a:avLst/>
          </a:prstGeom>
          <a:solidFill>
            <a:srgbClr val="FF0000"/>
          </a:solidFill>
          <a:scene3d>
            <a:camera prst="obliqueTopRight">
              <a:rot lat="0" lon="0" rev="0"/>
            </a:camera>
            <a:lightRig rig="threePt" dir="t"/>
          </a:scene3d>
          <a:sp3d extrusionH="17780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13783" y="2967182"/>
            <a:ext cx="221673" cy="198582"/>
          </a:xfrm>
          <a:prstGeom prst="rect">
            <a:avLst/>
          </a:prstGeom>
          <a:solidFill>
            <a:srgbClr val="FF0000"/>
          </a:solidFill>
          <a:scene3d>
            <a:camera prst="obliqueTopRight">
              <a:rot lat="0" lon="0" rev="0"/>
            </a:camera>
            <a:lightRig rig="threePt" dir="t"/>
          </a:scene3d>
          <a:sp3d extrusionH="17780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844465" y="2973569"/>
            <a:ext cx="221673" cy="198582"/>
          </a:xfrm>
          <a:prstGeom prst="rect">
            <a:avLst/>
          </a:prstGeom>
          <a:solidFill>
            <a:srgbClr val="FF0000"/>
          </a:solidFill>
          <a:scene3d>
            <a:camera prst="obliqueTopRight">
              <a:rot lat="0" lon="0" rev="0"/>
            </a:camera>
            <a:lightRig rig="threePt" dir="t"/>
          </a:scene3d>
          <a:sp3d extrusionH="17780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319008" y="3846020"/>
            <a:ext cx="221673" cy="198582"/>
          </a:xfrm>
          <a:prstGeom prst="rect">
            <a:avLst/>
          </a:prstGeom>
          <a:solidFill>
            <a:srgbClr val="FF0000"/>
          </a:solidFill>
          <a:scene3d>
            <a:camera prst="obliqueTopRight">
              <a:rot lat="0" lon="0" rev="0"/>
            </a:camera>
            <a:lightRig rig="threePt" dir="t"/>
          </a:scene3d>
          <a:sp3d extrusionH="17780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342643" y="2944397"/>
            <a:ext cx="1225316" cy="110020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322275" y="3494499"/>
            <a:ext cx="2449710" cy="923330"/>
            <a:chOff x="6322275" y="3494499"/>
            <a:chExt cx="2449710" cy="923330"/>
          </a:xfrm>
        </p:grpSpPr>
        <p:sp>
          <p:nvSpPr>
            <p:cNvPr id="14" name="Rectangle 13"/>
            <p:cNvSpPr/>
            <p:nvPr/>
          </p:nvSpPr>
          <p:spPr>
            <a:xfrm>
              <a:off x="6930102" y="4009371"/>
              <a:ext cx="221673" cy="198582"/>
            </a:xfrm>
            <a:prstGeom prst="rect">
              <a:avLst/>
            </a:prstGeom>
            <a:solidFill>
              <a:srgbClr val="7030A0"/>
            </a:solidFill>
            <a:scene3d>
              <a:camera prst="obliqueTopRight">
                <a:rot lat="0" lon="0" rev="0"/>
              </a:camera>
              <a:lightRig rig="threePt" dir="t"/>
            </a:scene3d>
            <a:sp3d extrusionH="1905000" contourW="12700">
              <a:extrusionClr>
                <a:srgbClr val="7030A0"/>
              </a:extrusionClr>
              <a:contourClr>
                <a:srgbClr val="7030A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13045" y="4044602"/>
              <a:ext cx="221673" cy="198582"/>
            </a:xfrm>
            <a:prstGeom prst="rect">
              <a:avLst/>
            </a:prstGeom>
            <a:solidFill>
              <a:srgbClr val="FF0000"/>
            </a:solidFill>
            <a:scene3d>
              <a:camera prst="obliqueTopRight">
                <a:rot lat="0" lon="0" rev="0"/>
              </a:camera>
              <a:lightRig rig="threePt" dir="t"/>
            </a:scene3d>
            <a:sp3d extrusionH="1905000" contourW="12700">
              <a:extrusionClr>
                <a:srgbClr val="FF0000"/>
              </a:extrusionClr>
              <a:contourClr>
                <a:srgbClr val="FF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22275" y="3494499"/>
              <a:ext cx="24497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f(   ,     )</a:t>
              </a:r>
              <a:endPara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1247887" y="3700631"/>
            <a:ext cx="946673" cy="98189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9008730" y="4531012"/>
            <a:ext cx="2620556" cy="1928355"/>
            <a:chOff x="9358003" y="3465512"/>
            <a:chExt cx="2620556" cy="1928355"/>
          </a:xfrm>
        </p:grpSpPr>
        <p:sp>
          <p:nvSpPr>
            <p:cNvPr id="36" name="Rectangle 35"/>
            <p:cNvSpPr/>
            <p:nvPr/>
          </p:nvSpPr>
          <p:spPr>
            <a:xfrm>
              <a:off x="9492287" y="4664999"/>
              <a:ext cx="651015" cy="722385"/>
            </a:xfrm>
            <a:prstGeom prst="rect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331510" y="4669694"/>
              <a:ext cx="391175" cy="722385"/>
            </a:xfrm>
            <a:prstGeom prst="rect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9358003" y="3465512"/>
              <a:ext cx="2620556" cy="807937"/>
              <a:chOff x="7151775" y="5610196"/>
              <a:chExt cx="3286068" cy="98788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7151775" y="5610197"/>
                <a:ext cx="434358" cy="95993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8042000" y="5347407"/>
                <a:ext cx="434358" cy="95993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447766" y="5638148"/>
                <a:ext cx="990077" cy="95993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ight Arrow 48"/>
              <p:cNvSpPr/>
              <p:nvPr/>
            </p:nvSpPr>
            <p:spPr>
              <a:xfrm>
                <a:off x="8989128" y="5886876"/>
                <a:ext cx="353515" cy="37845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ight Arrow 38"/>
            <p:cNvSpPr/>
            <p:nvPr/>
          </p:nvSpPr>
          <p:spPr>
            <a:xfrm>
              <a:off x="10858997" y="4871432"/>
              <a:ext cx="281919" cy="3095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226191" y="4671482"/>
              <a:ext cx="391175" cy="722385"/>
            </a:xfrm>
            <a:prstGeom prst="rect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91755" y="3625486"/>
              <a:ext cx="295275" cy="39052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81929" y="3489667"/>
              <a:ext cx="341238" cy="29574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1208828" y="3625486"/>
              <a:ext cx="769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scores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67675" y="4750270"/>
              <a:ext cx="769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Norm scores</a:t>
              </a:r>
              <a:endParaRPr lang="en-US" sz="1600" dirty="0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79459" y="4871432"/>
              <a:ext cx="295275" cy="295275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6240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smtClean="0"/>
              <a:t>different layers </a:t>
            </a: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attention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-4561"/>
            <a:ext cx="4876800" cy="68625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722498" y="2444620"/>
            <a:ext cx="1828800" cy="115699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08776" y="3718946"/>
            <a:ext cx="1828800" cy="115699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16752" y="3718946"/>
            <a:ext cx="1828800" cy="115699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66" y="1975456"/>
            <a:ext cx="581025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96320"/>
            <a:ext cx="4451954" cy="15616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21825" y="3652550"/>
            <a:ext cx="2620556" cy="1928355"/>
            <a:chOff x="9358003" y="3465512"/>
            <a:chExt cx="2620556" cy="1928355"/>
          </a:xfrm>
        </p:grpSpPr>
        <p:sp>
          <p:nvSpPr>
            <p:cNvPr id="16" name="Rectangle 15"/>
            <p:cNvSpPr/>
            <p:nvPr/>
          </p:nvSpPr>
          <p:spPr>
            <a:xfrm>
              <a:off x="9492287" y="4664999"/>
              <a:ext cx="651015" cy="722385"/>
            </a:xfrm>
            <a:prstGeom prst="rect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331510" y="4669694"/>
              <a:ext cx="391175" cy="722385"/>
            </a:xfrm>
            <a:prstGeom prst="rect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9358003" y="3465512"/>
              <a:ext cx="2620556" cy="807937"/>
              <a:chOff x="7151775" y="5610196"/>
              <a:chExt cx="3286068" cy="98788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151775" y="5610197"/>
                <a:ext cx="434358" cy="95993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400000">
                <a:off x="8042000" y="5347407"/>
                <a:ext cx="434358" cy="95993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447766" y="5638148"/>
                <a:ext cx="990077" cy="95993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Arrow 28"/>
              <p:cNvSpPr/>
              <p:nvPr/>
            </p:nvSpPr>
            <p:spPr>
              <a:xfrm>
                <a:off x="8989128" y="5886876"/>
                <a:ext cx="353515" cy="37845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10858997" y="4871432"/>
              <a:ext cx="281919" cy="3095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226191" y="4671482"/>
              <a:ext cx="391175" cy="722385"/>
            </a:xfrm>
            <a:prstGeom prst="rect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91755" y="3625486"/>
              <a:ext cx="295275" cy="39052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81929" y="3489667"/>
              <a:ext cx="341238" cy="29574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208828" y="3625486"/>
              <a:ext cx="769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scores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67675" y="4750270"/>
              <a:ext cx="769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Norm scores</a:t>
              </a:r>
              <a:endParaRPr lang="en-US" sz="16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79459" y="4871432"/>
              <a:ext cx="295275" cy="295275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0843818" y="3043957"/>
            <a:ext cx="30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q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13692" y="3036131"/>
            <a:ext cx="30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v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811851" y="3038007"/>
            <a:ext cx="30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k</a:t>
            </a: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953840" y="3824759"/>
            <a:ext cx="1793405" cy="591090"/>
            <a:chOff x="8003689" y="4032031"/>
            <a:chExt cx="1619022" cy="644766"/>
          </a:xfrm>
        </p:grpSpPr>
        <p:grpSp>
          <p:nvGrpSpPr>
            <p:cNvPr id="47" name="Group 46"/>
            <p:cNvGrpSpPr/>
            <p:nvPr/>
          </p:nvGrpSpPr>
          <p:grpSpPr>
            <a:xfrm>
              <a:off x="8025205" y="4043888"/>
              <a:ext cx="1565238" cy="632909"/>
              <a:chOff x="8025205" y="5206701"/>
              <a:chExt cx="1565238" cy="632909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V="1">
                <a:off x="8025205" y="5206701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V="1">
                <a:off x="8543365" y="5215666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V="1">
                <a:off x="9061525" y="5206701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V="1">
                <a:off x="9590443" y="5215666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Arrow Connector 47"/>
            <p:cNvCxnSpPr/>
            <p:nvPr/>
          </p:nvCxnSpPr>
          <p:spPr>
            <a:xfrm flipV="1">
              <a:off x="8025205" y="4052853"/>
              <a:ext cx="518160" cy="6149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8554123" y="4032031"/>
              <a:ext cx="518160" cy="6149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9072282" y="4052853"/>
              <a:ext cx="518160" cy="6149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8014448" y="4119774"/>
              <a:ext cx="539673" cy="54805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8521850" y="4077268"/>
              <a:ext cx="539673" cy="54805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9083038" y="4103433"/>
              <a:ext cx="539673" cy="54805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8003691" y="4119773"/>
              <a:ext cx="1057832" cy="5272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8564879" y="4110808"/>
              <a:ext cx="1057832" cy="5272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8003689" y="4110807"/>
              <a:ext cx="1597508" cy="49884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8046720" y="4110806"/>
              <a:ext cx="1565232" cy="5346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8046719" y="4113702"/>
              <a:ext cx="1047076" cy="52434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8554120" y="4109217"/>
              <a:ext cx="1047077" cy="5586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3843622" y="4469098"/>
            <a:ext cx="2079368" cy="12053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57984" y="3776641"/>
            <a:ext cx="2076651" cy="1543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179291" y="4678725"/>
            <a:ext cx="585884" cy="8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3963729" y="3814294"/>
            <a:ext cx="1757654" cy="591090"/>
            <a:chOff x="8025205" y="4032031"/>
            <a:chExt cx="1586747" cy="644766"/>
          </a:xfrm>
        </p:grpSpPr>
        <p:grpSp>
          <p:nvGrpSpPr>
            <p:cNvPr id="78" name="Group 77"/>
            <p:cNvGrpSpPr/>
            <p:nvPr/>
          </p:nvGrpSpPr>
          <p:grpSpPr>
            <a:xfrm>
              <a:off x="8025205" y="4043888"/>
              <a:ext cx="1565238" cy="632909"/>
              <a:chOff x="8025205" y="5206701"/>
              <a:chExt cx="1565238" cy="632909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 flipV="1">
                <a:off x="8025205" y="5206701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V="1">
                <a:off x="8543365" y="5215666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V="1">
                <a:off x="9061525" y="5206701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V="1">
                <a:off x="9590443" y="5215666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Arrow Connector 78"/>
            <p:cNvCxnSpPr/>
            <p:nvPr/>
          </p:nvCxnSpPr>
          <p:spPr>
            <a:xfrm flipV="1">
              <a:off x="8025205" y="4052853"/>
              <a:ext cx="518160" cy="6149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8554123" y="4032031"/>
              <a:ext cx="518160" cy="6149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9072282" y="4052853"/>
              <a:ext cx="518160" cy="6149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8046720" y="4110806"/>
              <a:ext cx="1565232" cy="5346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8046719" y="4113702"/>
              <a:ext cx="1047076" cy="52434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8554120" y="4109217"/>
              <a:ext cx="1047077" cy="5586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95" name="Oval 94"/>
          <p:cNvSpPr/>
          <p:nvPr/>
        </p:nvSpPr>
        <p:spPr>
          <a:xfrm>
            <a:off x="2113462" y="5191186"/>
            <a:ext cx="2582947" cy="166681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783984" y="4302130"/>
            <a:ext cx="6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7" name="Right Triangle 96"/>
          <p:cNvSpPr/>
          <p:nvPr/>
        </p:nvSpPr>
        <p:spPr>
          <a:xfrm rot="10800000">
            <a:off x="2258086" y="3696755"/>
            <a:ext cx="760341" cy="772343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5169051" y="5419281"/>
            <a:ext cx="2079368" cy="12053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924045" y="5413252"/>
            <a:ext cx="2079368" cy="12053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055991" y="4853490"/>
            <a:ext cx="2079368" cy="12053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3049221" y="4969080"/>
            <a:ext cx="2858018" cy="387564"/>
            <a:chOff x="3049221" y="4969080"/>
            <a:chExt cx="2858018" cy="387564"/>
          </a:xfrm>
        </p:grpSpPr>
        <p:cxnSp>
          <p:nvCxnSpPr>
            <p:cNvPr id="101" name="Straight Arrow Connector 100"/>
            <p:cNvCxnSpPr/>
            <p:nvPr/>
          </p:nvCxnSpPr>
          <p:spPr>
            <a:xfrm flipV="1">
              <a:off x="3049221" y="4976761"/>
              <a:ext cx="1101330" cy="3451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3685342" y="4986051"/>
              <a:ext cx="1101330" cy="3451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4244305" y="4994549"/>
              <a:ext cx="1101330" cy="3451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4805909" y="4986051"/>
              <a:ext cx="1101330" cy="3451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3106554" y="4986051"/>
              <a:ext cx="1656636" cy="3437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3626509" y="5003978"/>
              <a:ext cx="1656636" cy="3437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4218180" y="5012944"/>
              <a:ext cx="1656636" cy="3437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3645122" y="4994549"/>
              <a:ext cx="467213" cy="33520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4254723" y="5003514"/>
              <a:ext cx="467213" cy="33520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4819500" y="5003514"/>
              <a:ext cx="467213" cy="33520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 flipV="1">
              <a:off x="4112294" y="4969080"/>
              <a:ext cx="138420" cy="3272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H="1" flipV="1">
              <a:off x="4703967" y="5004937"/>
              <a:ext cx="138420" cy="3272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 flipV="1">
              <a:off x="4132557" y="4985049"/>
              <a:ext cx="707720" cy="33683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V="1">
              <a:off x="3673109" y="4981019"/>
              <a:ext cx="2199397" cy="3487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3068338" y="4983627"/>
              <a:ext cx="2780318" cy="32037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2" name="TextBox 131"/>
          <p:cNvSpPr txBox="1"/>
          <p:nvPr/>
        </p:nvSpPr>
        <p:spPr>
          <a:xfrm>
            <a:off x="2989762" y="3082290"/>
            <a:ext cx="324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Training mode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9645630" y="5943599"/>
            <a:ext cx="1828800" cy="90202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9645630" y="-4561"/>
            <a:ext cx="1828800" cy="90202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86476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4518 -0.0016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9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1" grpId="0"/>
      <p:bldP spid="42" grpId="0"/>
      <p:bldP spid="95" grpId="0" animBg="1"/>
      <p:bldP spid="95" grpId="1" animBg="1"/>
      <p:bldP spid="96" grpId="0"/>
      <p:bldP spid="96" grpId="1"/>
      <p:bldP spid="97" grpId="0" animBg="1"/>
      <p:bldP spid="97" grpId="1" animBg="1"/>
      <p:bldP spid="132" grpId="0"/>
      <p:bldP spid="133" grpId="0" animBg="1"/>
      <p:bldP spid="133" grpId="1" animBg="1"/>
      <p:bldP spid="134" grpId="0" animBg="1"/>
      <p:bldP spid="134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5634520" cy="3450613"/>
          </a:xfrm>
        </p:spPr>
        <p:txBody>
          <a:bodyPr/>
          <a:lstStyle/>
          <a:p>
            <a:r>
              <a:rPr lang="en-US" dirty="0" smtClean="0"/>
              <a:t>Problem: we have lost the information about the order of the words in the sentence</a:t>
            </a:r>
          </a:p>
          <a:p>
            <a:r>
              <a:rPr lang="en-US" dirty="0" smtClean="0"/>
              <a:t>Solution: position encoding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-4561"/>
            <a:ext cx="4876800" cy="68625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56960" y="4643737"/>
            <a:ext cx="1828800" cy="115699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363200" y="4643737"/>
            <a:ext cx="1828800" cy="115699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022" y="4044450"/>
            <a:ext cx="3209925" cy="20795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67460" y="4858008"/>
            <a:ext cx="2034074" cy="834834"/>
            <a:chOff x="3757833" y="6093453"/>
            <a:chExt cx="2034074" cy="83483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757833" y="6093453"/>
              <a:ext cx="2034074" cy="0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rot="16200000">
              <a:off x="4402528" y="5895308"/>
              <a:ext cx="4154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{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34122" y="6343512"/>
              <a:ext cx="50526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47247" y="4063863"/>
            <a:ext cx="2572217" cy="1021091"/>
            <a:chOff x="2596235" y="2611587"/>
            <a:chExt cx="2572217" cy="102109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134378" y="3023118"/>
              <a:ext cx="2034074" cy="0"/>
            </a:xfrm>
            <a:prstGeom prst="line">
              <a:avLst/>
            </a:prstGeom>
            <a:ln w="762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596235" y="2709348"/>
              <a:ext cx="5886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+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104521" y="2619125"/>
                  <a:ext cx="40068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L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4521" y="2619125"/>
                  <a:ext cx="40068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9091" r="-4545"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578263" y="2616901"/>
                  <a:ext cx="40068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L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8263" y="2616901"/>
                  <a:ext cx="40068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091" r="-4545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108286" y="2612493"/>
                  <a:ext cx="40068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L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286" y="2612493"/>
                  <a:ext cx="40068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091" r="-4545"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605395" y="2611587"/>
                  <a:ext cx="40068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L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5395" y="2611587"/>
                  <a:ext cx="400687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091" r="-4545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351006" y="3820177"/>
            <a:ext cx="2083960" cy="793502"/>
            <a:chOff x="6908683" y="808566"/>
            <a:chExt cx="2083960" cy="793502"/>
          </a:xfrm>
        </p:grpSpPr>
        <p:grpSp>
          <p:nvGrpSpPr>
            <p:cNvPr id="24" name="Group 23"/>
            <p:cNvGrpSpPr/>
            <p:nvPr/>
          </p:nvGrpSpPr>
          <p:grpSpPr>
            <a:xfrm>
              <a:off x="7009936" y="910474"/>
              <a:ext cx="1793405" cy="591090"/>
              <a:chOff x="8003689" y="4032031"/>
              <a:chExt cx="1619022" cy="64476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8025205" y="4043888"/>
                <a:ext cx="1565238" cy="632909"/>
                <a:chOff x="8025205" y="5206701"/>
                <a:chExt cx="1565238" cy="632909"/>
              </a:xfrm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 flipV="1">
                  <a:off x="8025205" y="5206701"/>
                  <a:ext cx="0" cy="623944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flipV="1">
                  <a:off x="8543365" y="5215666"/>
                  <a:ext cx="0" cy="623944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 flipV="1">
                  <a:off x="9061525" y="5206701"/>
                  <a:ext cx="0" cy="623944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9590443" y="5215666"/>
                  <a:ext cx="0" cy="623944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Arrow Connector 27"/>
              <p:cNvCxnSpPr/>
              <p:nvPr/>
            </p:nvCxnSpPr>
            <p:spPr>
              <a:xfrm flipV="1">
                <a:off x="8025205" y="4052853"/>
                <a:ext cx="518160" cy="61497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8554123" y="4032031"/>
                <a:ext cx="518160" cy="61497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9072282" y="4052853"/>
                <a:ext cx="518160" cy="61497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8014448" y="4119774"/>
                <a:ext cx="539673" cy="54805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 flipV="1">
                <a:off x="8521850" y="4077268"/>
                <a:ext cx="539673" cy="54805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 flipV="1">
                <a:off x="9083038" y="4103433"/>
                <a:ext cx="539673" cy="54805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8003691" y="4119773"/>
                <a:ext cx="1057832" cy="527238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8564879" y="4110808"/>
                <a:ext cx="1057832" cy="527238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8003689" y="4110807"/>
                <a:ext cx="1597508" cy="49884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8046720" y="4110806"/>
                <a:ext cx="1565232" cy="5346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8046719" y="4113702"/>
                <a:ext cx="1047076" cy="52434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8554120" y="4109217"/>
                <a:ext cx="1047077" cy="5586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>
              <a:off x="6908683" y="1581708"/>
              <a:ext cx="2083960" cy="20360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923045" y="808566"/>
              <a:ext cx="2069598" cy="0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2372175" y="4141848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7478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processing pipeline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200" y="-4561"/>
            <a:ext cx="4876800" cy="686256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865706" y="6046237"/>
            <a:ext cx="2034074" cy="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65706" y="5061752"/>
            <a:ext cx="2034074" cy="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65706" y="3734818"/>
            <a:ext cx="2034074" cy="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65706" y="2625012"/>
            <a:ext cx="2034074" cy="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99780" y="6046237"/>
            <a:ext cx="2034074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99780" y="5061752"/>
            <a:ext cx="2034074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899780" y="3548743"/>
            <a:ext cx="2034074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9899780" y="2441510"/>
            <a:ext cx="2034074" cy="74645"/>
            <a:chOff x="9899780" y="2441510"/>
            <a:chExt cx="2034074" cy="7464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899780" y="2516155"/>
              <a:ext cx="2034074" cy="0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899780" y="2441510"/>
              <a:ext cx="2034074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899780" y="1493435"/>
            <a:ext cx="2034074" cy="74645"/>
            <a:chOff x="9899780" y="2441510"/>
            <a:chExt cx="2034074" cy="7464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9899780" y="2516155"/>
              <a:ext cx="2034074" cy="0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899780" y="2441510"/>
              <a:ext cx="2034074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1622603" y="20721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Demo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8025205" y="5206701"/>
            <a:ext cx="1565238" cy="632909"/>
            <a:chOff x="8025205" y="5206701"/>
            <a:chExt cx="1565238" cy="632909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8025205" y="5206701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8543365" y="5215666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9061525" y="5206701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9590443" y="5215666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8025205" y="2841494"/>
            <a:ext cx="1565238" cy="632909"/>
            <a:chOff x="8025205" y="5206701"/>
            <a:chExt cx="1565238" cy="632909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8025205" y="5206701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8543365" y="5215666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9061525" y="5206701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9590443" y="5215666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0097845" y="5234474"/>
            <a:ext cx="1565238" cy="632909"/>
            <a:chOff x="8025205" y="5206701"/>
            <a:chExt cx="1565238" cy="632909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8025205" y="5206701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8543365" y="5215666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9061525" y="5206701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9590443" y="5215666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058189" y="1725118"/>
            <a:ext cx="1565238" cy="632909"/>
            <a:chOff x="8025205" y="5206701"/>
            <a:chExt cx="1565238" cy="632909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8025205" y="5206701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8543365" y="5215666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9061525" y="5206701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9590443" y="5215666"/>
              <a:ext cx="0" cy="623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8003689" y="4032031"/>
            <a:ext cx="1619022" cy="644766"/>
            <a:chOff x="8003689" y="4032031"/>
            <a:chExt cx="1619022" cy="644766"/>
          </a:xfrm>
        </p:grpSpPr>
        <p:grpSp>
          <p:nvGrpSpPr>
            <p:cNvPr id="50" name="Group 49"/>
            <p:cNvGrpSpPr/>
            <p:nvPr/>
          </p:nvGrpSpPr>
          <p:grpSpPr>
            <a:xfrm>
              <a:off x="8025205" y="4043888"/>
              <a:ext cx="1565238" cy="632909"/>
              <a:chOff x="8025205" y="5206701"/>
              <a:chExt cx="1565238" cy="632909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 flipV="1">
                <a:off x="8025205" y="5206701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8543365" y="5215666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9061525" y="5206701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9590443" y="5215666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Arrow Connector 54"/>
            <p:cNvCxnSpPr/>
            <p:nvPr/>
          </p:nvCxnSpPr>
          <p:spPr>
            <a:xfrm flipV="1">
              <a:off x="8025205" y="4052853"/>
              <a:ext cx="518160" cy="6149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8554123" y="4032031"/>
              <a:ext cx="518160" cy="6149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9072282" y="4052853"/>
              <a:ext cx="518160" cy="6149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8014448" y="4119774"/>
              <a:ext cx="539673" cy="54805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 flipV="1">
              <a:off x="8521850" y="4077268"/>
              <a:ext cx="539673" cy="54805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9083038" y="4103433"/>
              <a:ext cx="539673" cy="54805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8003691" y="4119773"/>
              <a:ext cx="1057832" cy="5272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8564879" y="4110808"/>
              <a:ext cx="1057832" cy="5272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 flipV="1">
              <a:off x="8003689" y="4110807"/>
              <a:ext cx="1597508" cy="49884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8046720" y="4110806"/>
              <a:ext cx="1565232" cy="5346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8046719" y="4113702"/>
              <a:ext cx="1047076" cy="52434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8554120" y="4109217"/>
              <a:ext cx="1047077" cy="5586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10081698" y="3964888"/>
            <a:ext cx="1586747" cy="644766"/>
            <a:chOff x="8025205" y="4032031"/>
            <a:chExt cx="1586747" cy="644766"/>
          </a:xfrm>
        </p:grpSpPr>
        <p:grpSp>
          <p:nvGrpSpPr>
            <p:cNvPr id="84" name="Group 83"/>
            <p:cNvGrpSpPr/>
            <p:nvPr/>
          </p:nvGrpSpPr>
          <p:grpSpPr>
            <a:xfrm>
              <a:off x="8025205" y="4043888"/>
              <a:ext cx="1565238" cy="632909"/>
              <a:chOff x="8025205" y="5206701"/>
              <a:chExt cx="1565238" cy="632909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 flipV="1">
                <a:off x="8025205" y="5206701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8543365" y="5215666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flipV="1">
                <a:off x="9061525" y="5206701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flipV="1">
                <a:off x="9590443" y="5215666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85" name="Straight Arrow Connector 84"/>
            <p:cNvCxnSpPr/>
            <p:nvPr/>
          </p:nvCxnSpPr>
          <p:spPr>
            <a:xfrm flipV="1">
              <a:off x="8025205" y="4052853"/>
              <a:ext cx="518160" cy="6149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8554123" y="4032031"/>
              <a:ext cx="518160" cy="6149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9072282" y="4052853"/>
              <a:ext cx="518160" cy="6149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8046720" y="4110806"/>
              <a:ext cx="1565232" cy="5346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8046719" y="4113702"/>
              <a:ext cx="1047076" cy="52434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8554120" y="4109217"/>
              <a:ext cx="1047077" cy="5586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10022517" y="2697745"/>
            <a:ext cx="1619022" cy="644766"/>
            <a:chOff x="8003689" y="4032031"/>
            <a:chExt cx="1619022" cy="644766"/>
          </a:xfrm>
        </p:grpSpPr>
        <p:grpSp>
          <p:nvGrpSpPr>
            <p:cNvPr id="102" name="Group 101"/>
            <p:cNvGrpSpPr/>
            <p:nvPr/>
          </p:nvGrpSpPr>
          <p:grpSpPr>
            <a:xfrm>
              <a:off x="8025205" y="4043888"/>
              <a:ext cx="1565238" cy="632909"/>
              <a:chOff x="8025205" y="5206701"/>
              <a:chExt cx="1565238" cy="632909"/>
            </a:xfrm>
          </p:grpSpPr>
          <p:cxnSp>
            <p:nvCxnSpPr>
              <p:cNvPr id="115" name="Straight Arrow Connector 114"/>
              <p:cNvCxnSpPr/>
              <p:nvPr/>
            </p:nvCxnSpPr>
            <p:spPr>
              <a:xfrm flipV="1">
                <a:off x="8025205" y="5206701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V="1">
                <a:off x="8543365" y="5215666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flipV="1">
                <a:off x="9061525" y="5206701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flipV="1">
                <a:off x="9590443" y="5215666"/>
                <a:ext cx="0" cy="6239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Straight Arrow Connector 102"/>
            <p:cNvCxnSpPr/>
            <p:nvPr/>
          </p:nvCxnSpPr>
          <p:spPr>
            <a:xfrm flipV="1">
              <a:off x="8025205" y="4052853"/>
              <a:ext cx="518160" cy="6149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8554123" y="4032031"/>
              <a:ext cx="518160" cy="6149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9072282" y="4052853"/>
              <a:ext cx="518160" cy="6149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8014448" y="4119774"/>
              <a:ext cx="539673" cy="54805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 flipV="1">
              <a:off x="8521850" y="4077268"/>
              <a:ext cx="539673" cy="54805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 flipV="1">
              <a:off x="9083038" y="4103433"/>
              <a:ext cx="539673" cy="54805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 flipV="1">
              <a:off x="8003691" y="4119773"/>
              <a:ext cx="1057832" cy="5272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 flipV="1">
              <a:off x="8564879" y="4110808"/>
              <a:ext cx="1057832" cy="5272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 flipV="1">
              <a:off x="8003689" y="4110807"/>
              <a:ext cx="1597508" cy="49884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8046720" y="4110806"/>
              <a:ext cx="1565232" cy="5346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8046719" y="4113702"/>
              <a:ext cx="1047076" cy="52434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8554120" y="4109217"/>
              <a:ext cx="1047077" cy="5586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5" name="Freeform 124"/>
          <p:cNvSpPr/>
          <p:nvPr/>
        </p:nvSpPr>
        <p:spPr>
          <a:xfrm>
            <a:off x="8778240" y="1623689"/>
            <a:ext cx="1914861" cy="2479710"/>
          </a:xfrm>
          <a:custGeom>
            <a:avLst/>
            <a:gdLst>
              <a:gd name="connsiteX0" fmla="*/ 0 w 1914861"/>
              <a:gd name="connsiteY0" fmla="*/ 882843 h 2479710"/>
              <a:gd name="connsiteX1" fmla="*/ 634701 w 1914861"/>
              <a:gd name="connsiteY1" fmla="*/ 65262 h 2479710"/>
              <a:gd name="connsiteX2" fmla="*/ 1355464 w 1914861"/>
              <a:gd name="connsiteY2" fmla="*/ 2410429 h 2479710"/>
              <a:gd name="connsiteX3" fmla="*/ 1914861 w 1914861"/>
              <a:gd name="connsiteY3" fmla="*/ 1829516 h 247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861" h="2479710">
                <a:moveTo>
                  <a:pt x="0" y="882843"/>
                </a:moveTo>
                <a:cubicBezTo>
                  <a:pt x="204395" y="346753"/>
                  <a:pt x="408790" y="-189336"/>
                  <a:pt x="634701" y="65262"/>
                </a:cubicBezTo>
                <a:cubicBezTo>
                  <a:pt x="860612" y="319860"/>
                  <a:pt x="1142104" y="2116387"/>
                  <a:pt x="1355464" y="2410429"/>
                </a:cubicBezTo>
                <a:cubicBezTo>
                  <a:pt x="1568824" y="2704471"/>
                  <a:pt x="1850315" y="1976537"/>
                  <a:pt x="1914861" y="1829516"/>
                </a:cubicBezTo>
              </a:path>
            </a:pathLst>
          </a:custGeom>
          <a:noFill/>
          <a:ln w="762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/>
          <p:cNvCxnSpPr/>
          <p:nvPr/>
        </p:nvCxnSpPr>
        <p:spPr>
          <a:xfrm flipV="1">
            <a:off x="11637742" y="705192"/>
            <a:ext cx="0" cy="6239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45453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015732"/>
            <a:ext cx="11868150" cy="24860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374998" y="2761515"/>
            <a:ext cx="1828800" cy="190222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0128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2131640"/>
            <a:ext cx="5448300" cy="34194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868706" y="5217459"/>
            <a:ext cx="421341" cy="248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868706" y="4968573"/>
            <a:ext cx="421341" cy="248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2673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200" y="-4561"/>
            <a:ext cx="4876800" cy="686256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899780" y="6046237"/>
            <a:ext cx="2034074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753600" y="5762952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84515" y="5762952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6610" y="5762952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52199" y="5762952"/>
            <a:ext cx="450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899780" y="1451871"/>
            <a:ext cx="2034074" cy="74645"/>
            <a:chOff x="9899780" y="2441510"/>
            <a:chExt cx="2034074" cy="7464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899780" y="2516155"/>
              <a:ext cx="2034074" cy="0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899780" y="2441510"/>
              <a:ext cx="2034074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637742" y="705192"/>
            <a:ext cx="0" cy="6239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29993" y="-83710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18572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Few words about Transfer learning</a:t>
            </a:r>
          </a:p>
          <a:p>
            <a:r>
              <a:rPr lang="en-US" dirty="0" smtClean="0"/>
              <a:t>Word embedding</a:t>
            </a:r>
          </a:p>
          <a:p>
            <a:pPr lvl="1"/>
            <a:r>
              <a:rPr lang="en-US" dirty="0" smtClean="0"/>
              <a:t>Word2vec, BPE, ELMO</a:t>
            </a:r>
          </a:p>
          <a:p>
            <a:r>
              <a:rPr lang="en-US" dirty="0" smtClean="0"/>
              <a:t>NLP in a nutshell</a:t>
            </a:r>
          </a:p>
          <a:p>
            <a:pPr lvl="1"/>
            <a:r>
              <a:rPr lang="en-US" dirty="0" smtClean="0"/>
              <a:t>Tasks, Language models, seq2seq, Attention</a:t>
            </a:r>
          </a:p>
          <a:p>
            <a:r>
              <a:rPr lang="en-US" dirty="0" smtClean="0"/>
              <a:t>Transformers</a:t>
            </a:r>
          </a:p>
          <a:p>
            <a:r>
              <a:rPr lang="en-US" dirty="0" smtClean="0"/>
              <a:t>Recent architectures</a:t>
            </a:r>
          </a:p>
          <a:p>
            <a:pPr lvl="1"/>
            <a:r>
              <a:rPr lang="en-US" dirty="0" smtClean="0"/>
              <a:t>GPT, BERT, GPT2,</a:t>
            </a:r>
            <a:r>
              <a:rPr lang="en-IL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Transfer </a:t>
            </a:r>
            <a:r>
              <a:rPr lang="en-US" dirty="0"/>
              <a:t>learning</a:t>
            </a:r>
          </a:p>
          <a:p>
            <a:pPr lvl="1"/>
            <a:r>
              <a:rPr lang="en-US" dirty="0"/>
              <a:t>Feature transfer</a:t>
            </a:r>
          </a:p>
          <a:p>
            <a:pPr lvl="1"/>
            <a:r>
              <a:rPr lang="en-US" dirty="0"/>
              <a:t>Model transfer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055633" y="3119718"/>
            <a:ext cx="2820296" cy="1656679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67629" y="4442907"/>
            <a:ext cx="3818964" cy="88410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71352" y="2583637"/>
            <a:ext cx="3818964" cy="88410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9282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257365" y="5047129"/>
            <a:ext cx="4222376" cy="8965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80791" y="4285124"/>
            <a:ext cx="11152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1931960" y="3435107"/>
            <a:ext cx="2967135" cy="1334277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41898" y="3946258"/>
            <a:ext cx="254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Knowledge</a:t>
            </a:r>
            <a:endParaRPr lang="en-US" sz="32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253216" y="2942549"/>
            <a:ext cx="4222376" cy="8965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Magnetic Disk 12"/>
          <p:cNvSpPr/>
          <p:nvPr/>
        </p:nvSpPr>
        <p:spPr>
          <a:xfrm>
            <a:off x="6395417" y="3388654"/>
            <a:ext cx="3863788" cy="135367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MODEL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6393629" y="3209365"/>
            <a:ext cx="3863788" cy="56656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Replace last layers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0202" y="3946257"/>
            <a:ext cx="254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MODEL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259153" y="5199529"/>
            <a:ext cx="4222376" cy="8965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5480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1" grpId="1"/>
      <p:bldP spid="13" grpId="0" animBg="1"/>
      <p:bldP spid="4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257365" y="5047129"/>
            <a:ext cx="4222376" cy="8965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80791" y="4285124"/>
            <a:ext cx="11152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1931960" y="3435107"/>
            <a:ext cx="2967135" cy="1334277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41898" y="3946258"/>
            <a:ext cx="254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Knowledge</a:t>
            </a:r>
            <a:endParaRPr lang="en-US" sz="32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253216" y="2942549"/>
            <a:ext cx="4222376" cy="8965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Magnetic Disk 12"/>
          <p:cNvSpPr/>
          <p:nvPr/>
        </p:nvSpPr>
        <p:spPr>
          <a:xfrm>
            <a:off x="6395417" y="3388654"/>
            <a:ext cx="3863788" cy="135367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MODEL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6393629" y="3209365"/>
            <a:ext cx="3863788" cy="56656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Replace last layers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0202" y="3946257"/>
            <a:ext cx="254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MODEL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259153" y="5199529"/>
            <a:ext cx="4222376" cy="8965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53216" y="2771606"/>
            <a:ext cx="4222376" cy="8965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376440" y="1929520"/>
            <a:ext cx="1548881" cy="1343609"/>
            <a:chOff x="6867331" y="2155371"/>
            <a:chExt cx="1548881" cy="1343609"/>
          </a:xfrm>
        </p:grpSpPr>
        <p:sp>
          <p:nvSpPr>
            <p:cNvPr id="18" name="Vertical Scroll 17"/>
            <p:cNvSpPr/>
            <p:nvPr/>
          </p:nvSpPr>
          <p:spPr>
            <a:xfrm>
              <a:off x="6867331" y="2155371"/>
              <a:ext cx="1548881" cy="1343609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28588" y="2453951"/>
              <a:ext cx="10916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Labeled data Task 1 </a:t>
              </a:r>
              <a:endParaRPr lang="en-US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1416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1" grpId="1"/>
      <p:bldP spid="13" grpId="0" animBg="1"/>
      <p:bldP spid="4" grpId="0" animBg="1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Model transfer to target tasks</a:t>
            </a:r>
          </a:p>
          <a:p>
            <a:r>
              <a:rPr lang="en-US" dirty="0"/>
              <a:t>Contributions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Model transfer with task specific input adaptations</a:t>
            </a:r>
          </a:p>
          <a:p>
            <a:pPr lvl="1"/>
            <a:r>
              <a:rPr lang="en-US" dirty="0" smtClean="0"/>
              <a:t>SOTA results for several downstream tasks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6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Improving Language Understanding by Generative </a:t>
            </a:r>
            <a:r>
              <a:rPr lang="en-US" b="1" dirty="0" smtClean="0">
                <a:solidFill>
                  <a:srgbClr val="C00000"/>
                </a:solidFill>
              </a:rPr>
              <a:t>Pre-Training”, Radford et al, 2018 (</a:t>
            </a:r>
            <a:r>
              <a:rPr lang="en-US" b="1" dirty="0" err="1" smtClean="0">
                <a:solidFill>
                  <a:srgbClr val="C00000"/>
                </a:solidFill>
              </a:rPr>
              <a:t>openAI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1603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 </a:t>
            </a:r>
            <a:r>
              <a:rPr lang="en-US" smtClean="0"/>
              <a:t>- architecture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Transformer decoder </a:t>
            </a:r>
          </a:p>
          <a:p>
            <a:r>
              <a:rPr lang="en-US" dirty="0"/>
              <a:t>BPE encoding, learned position </a:t>
            </a:r>
            <a:r>
              <a:rPr lang="en-US" dirty="0" smtClean="0"/>
              <a:t>embedding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69" y="0"/>
            <a:ext cx="3514531" cy="6855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6320"/>
            <a:ext cx="4451954" cy="15616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44435" y="4955780"/>
            <a:ext cx="2545773" cy="190222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64782" y="5589271"/>
            <a:ext cx="2896779" cy="1143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16355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 - </a:t>
            </a:r>
            <a:r>
              <a:rPr lang="en-US" dirty="0" err="1" smtClean="0"/>
              <a:t>Pretraining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modelling objective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69" y="0"/>
            <a:ext cx="3514531" cy="685519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164782" y="5669956"/>
            <a:ext cx="2896779" cy="1143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274599" y="200717"/>
            <a:ext cx="1639481" cy="1143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304" y="6055996"/>
            <a:ext cx="2381250" cy="676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33" y="2751324"/>
            <a:ext cx="2381250" cy="676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100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 - </a:t>
            </a:r>
            <a:r>
              <a:rPr lang="en-US" dirty="0" err="1" smtClean="0"/>
              <a:t>finetuning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Finetuning</a:t>
            </a:r>
            <a:r>
              <a:rPr lang="en-US" dirty="0" smtClean="0"/>
              <a:t> on downstream tasks by </a:t>
            </a:r>
          </a:p>
          <a:p>
            <a:pPr lvl="1"/>
            <a:r>
              <a:rPr lang="en-US" dirty="0" smtClean="0"/>
              <a:t>adding a linear output layer </a:t>
            </a:r>
          </a:p>
          <a:p>
            <a:pPr lvl="1"/>
            <a:r>
              <a:rPr lang="en-US" dirty="0" smtClean="0"/>
              <a:t>task-specific input transformation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69" y="0"/>
            <a:ext cx="3514531" cy="685519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164782" y="5669956"/>
            <a:ext cx="2896779" cy="1143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34734" y="179597"/>
            <a:ext cx="1639481" cy="1143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304" y="6055996"/>
            <a:ext cx="2381250" cy="67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69" y="3379088"/>
            <a:ext cx="573405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30" y="4275558"/>
            <a:ext cx="7267575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30" y="4275558"/>
            <a:ext cx="7696200" cy="1581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9115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IL" dirty="0" smtClean="0"/>
              <a:t>–</a:t>
            </a:r>
            <a:r>
              <a:rPr lang="en-US" dirty="0" smtClean="0"/>
              <a:t> natural </a:t>
            </a:r>
            <a:r>
              <a:rPr lang="en-US" smtClean="0"/>
              <a:t>language inference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09" y="2363594"/>
            <a:ext cx="9288916" cy="275488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057835" y="4688541"/>
            <a:ext cx="546847" cy="277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235899" y="4191968"/>
            <a:ext cx="674146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58820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IL" dirty="0" smtClean="0"/>
              <a:t>–</a:t>
            </a:r>
            <a:r>
              <a:rPr lang="en-US" dirty="0" smtClean="0"/>
              <a:t> 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17" y="2281930"/>
            <a:ext cx="9945849" cy="268827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62158" y="4491318"/>
            <a:ext cx="546847" cy="277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50975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number of layer transferred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415" y="2015732"/>
            <a:ext cx="5352564" cy="47151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4685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IL" dirty="0" smtClean="0"/>
              <a:t>–</a:t>
            </a:r>
            <a:r>
              <a:rPr lang="en-US" dirty="0" smtClean="0"/>
              <a:t> ablations (GLUE)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437965" y="3995247"/>
            <a:ext cx="457200" cy="306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448050" y="4301634"/>
            <a:ext cx="457200" cy="306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427880" y="3789852"/>
            <a:ext cx="457200" cy="306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165" y="3043237"/>
            <a:ext cx="4419600" cy="771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3771900"/>
            <a:ext cx="4400550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53090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941" y="-17371"/>
            <a:ext cx="2410059" cy="2912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Model transfer </a:t>
            </a:r>
          </a:p>
          <a:p>
            <a:pPr lvl="1"/>
            <a:r>
              <a:rPr lang="en-US" dirty="0" smtClean="0"/>
              <a:t>Bidirectional processing</a:t>
            </a:r>
          </a:p>
          <a:p>
            <a:r>
              <a:rPr lang="en-US" dirty="0" smtClean="0"/>
              <a:t>Contributions:</a:t>
            </a:r>
          </a:p>
          <a:p>
            <a:pPr lvl="1"/>
            <a:r>
              <a:rPr lang="en-US" dirty="0" smtClean="0"/>
              <a:t>Bidirectional training by masked LM</a:t>
            </a:r>
          </a:p>
          <a:p>
            <a:pPr lvl="1"/>
            <a:r>
              <a:rPr lang="en-US" dirty="0" smtClean="0"/>
              <a:t>No complex per-task architecture is needed</a:t>
            </a:r>
          </a:p>
          <a:p>
            <a:pPr lvl="1"/>
            <a:r>
              <a:rPr lang="en-US" dirty="0" smtClean="0"/>
              <a:t>SOTA results on both sentence level and token level tasks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3790"/>
            <a:ext cx="9563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“BERT</a:t>
            </a:r>
            <a:r>
              <a:rPr lang="en-US" b="1" dirty="0">
                <a:solidFill>
                  <a:srgbClr val="C00000"/>
                </a:solidFill>
              </a:rPr>
              <a:t>: Pre-training of Deep Bidirectional Transformers for Language </a:t>
            </a:r>
            <a:r>
              <a:rPr lang="en-US" b="1" dirty="0" smtClean="0">
                <a:solidFill>
                  <a:srgbClr val="C00000"/>
                </a:solidFill>
              </a:rPr>
              <a:t>Understanding”, Devlin et al, 2018 (Google)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55745">
            <a:off x="4306965" y="3510205"/>
            <a:ext cx="6501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Helvetica" panose="020B0604020202020204" pitchFamily="34" charset="0"/>
              </a:rPr>
              <a:t>T</a:t>
            </a:r>
            <a:r>
              <a:rPr lang="en-US" sz="2400" b="1" dirty="0" smtClean="0">
                <a:solidFill>
                  <a:srgbClr val="7030A0"/>
                </a:solidFill>
                <a:latin typeface="Helvetica" panose="020B0604020202020204" pitchFamily="34" charset="0"/>
              </a:rPr>
              <a:t>he </a:t>
            </a:r>
            <a:r>
              <a:rPr lang="en-US" sz="2400" b="1" dirty="0">
                <a:solidFill>
                  <a:srgbClr val="7030A0"/>
                </a:solidFill>
                <a:latin typeface="Helvetica" panose="020B0604020202020204" pitchFamily="34" charset="0"/>
              </a:rPr>
              <a:t>beginning of a new era in </a:t>
            </a:r>
            <a:r>
              <a:rPr lang="en-US" sz="2400" b="1" dirty="0" smtClean="0">
                <a:solidFill>
                  <a:srgbClr val="7030A0"/>
                </a:solidFill>
                <a:latin typeface="Helvetica" panose="020B0604020202020204" pitchFamily="34" charset="0"/>
              </a:rPr>
              <a:t>NLP </a:t>
            </a:r>
            <a:endParaRPr lang="en-US" sz="2400" b="1" dirty="0">
              <a:solidFill>
                <a:srgbClr val="7030A0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1872312"/>
            <a:ext cx="8155081" cy="4455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5012" y="2934524"/>
            <a:ext cx="6364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Bidirectional processing: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	</a:t>
            </a:r>
            <a:r>
              <a:rPr lang="en-US" sz="3200" b="1" dirty="0" smtClean="0">
                <a:solidFill>
                  <a:srgbClr val="00B050"/>
                </a:solidFill>
              </a:rPr>
              <a:t>ELMO, Transformer encoder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	</a:t>
            </a:r>
            <a:r>
              <a:rPr lang="en-US" sz="3200" b="1" dirty="0" smtClean="0">
                <a:solidFill>
                  <a:srgbClr val="00B050"/>
                </a:solidFill>
              </a:rPr>
              <a:t>Fill in the blanks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7554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1" build="allAtOnce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 </a:t>
            </a:r>
            <a:r>
              <a:rPr lang="en-US" smtClean="0"/>
              <a:t>- Architecture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Transformer encoder</a:t>
            </a:r>
          </a:p>
          <a:p>
            <a:pPr lvl="1"/>
            <a:r>
              <a:rPr lang="en-US" dirty="0" smtClean="0"/>
              <a:t>BERT-base, 110Mparams (GPT)</a:t>
            </a:r>
          </a:p>
          <a:p>
            <a:pPr lvl="1"/>
            <a:r>
              <a:rPr lang="en-US" dirty="0" smtClean="0"/>
              <a:t>BERT-large, 340Mparams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-4561"/>
            <a:ext cx="4876800" cy="68625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23110" y="2136710"/>
            <a:ext cx="2528596" cy="352697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08116" y="3563392"/>
            <a:ext cx="5100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B050"/>
                </a:solidFill>
              </a:rPr>
              <a:t>ResNet101: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42M Parameters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6320"/>
            <a:ext cx="4451954" cy="15616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0" y="5134342"/>
            <a:ext cx="2528596" cy="172365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21119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1931960" y="3187682"/>
            <a:ext cx="2967135" cy="1334277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41898" y="3698840"/>
            <a:ext cx="254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Knowledge</a:t>
            </a:r>
            <a:endParaRPr lang="en-US" sz="32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97332" y="3935501"/>
            <a:ext cx="11152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12541" y="3741038"/>
            <a:ext cx="254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Questions?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4912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 </a:t>
            </a:r>
            <a:r>
              <a:rPr lang="en-IL" dirty="0" smtClean="0"/>
              <a:t>–</a:t>
            </a:r>
            <a:r>
              <a:rPr lang="en-US" dirty="0" smtClean="0"/>
              <a:t> input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sequences of continuous text </a:t>
            </a:r>
            <a:r>
              <a:rPr lang="en-IL" dirty="0" smtClean="0"/>
              <a:t>–</a:t>
            </a:r>
            <a:r>
              <a:rPr lang="en-US" dirty="0" smtClean="0"/>
              <a:t> handle variety of downstream tasks</a:t>
            </a:r>
          </a:p>
          <a:p>
            <a:r>
              <a:rPr lang="en-US" dirty="0" smtClean="0"/>
              <a:t>Larger training datasets (3.3Gwords)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485" y="3650408"/>
            <a:ext cx="9391650" cy="29908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12950" y="3489981"/>
            <a:ext cx="7901185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40019" y="4191968"/>
            <a:ext cx="1495313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40017" y="5626772"/>
            <a:ext cx="1495313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40017" y="4995820"/>
            <a:ext cx="1495313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10925" y="3596142"/>
            <a:ext cx="1495313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59142" y="3543062"/>
            <a:ext cx="1495313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028084" y="3596142"/>
            <a:ext cx="1088076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3627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Pre-training </a:t>
            </a:r>
            <a:r>
              <a:rPr lang="en-US" dirty="0" err="1" smtClean="0"/>
              <a:t>bert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Multi-task learning of two different tasks</a:t>
            </a:r>
          </a:p>
          <a:p>
            <a:r>
              <a:rPr lang="en-US" dirty="0" smtClean="0"/>
              <a:t>Masked LM: </a:t>
            </a:r>
            <a:r>
              <a:rPr lang="en-US" dirty="0"/>
              <a:t>(allows Bidirectional </a:t>
            </a:r>
            <a:r>
              <a:rPr lang="en-US" dirty="0" smtClean="0"/>
              <a:t>processing)</a:t>
            </a:r>
          </a:p>
          <a:p>
            <a:pPr lvl="1"/>
            <a:r>
              <a:rPr lang="en-US" dirty="0" smtClean="0"/>
              <a:t>Mask 15% of the input tokens at random</a:t>
            </a:r>
          </a:p>
          <a:p>
            <a:pPr lvl="1"/>
            <a:r>
              <a:rPr lang="en-US" dirty="0" smtClean="0"/>
              <a:t>Predict the masked token</a:t>
            </a:r>
          </a:p>
          <a:p>
            <a:r>
              <a:rPr lang="en-US" dirty="0" smtClean="0"/>
              <a:t>Next sentence prediction:</a:t>
            </a:r>
          </a:p>
          <a:p>
            <a:pPr lvl="1"/>
            <a:r>
              <a:rPr lang="en-US" dirty="0" smtClean="0"/>
              <a:t>Understanding the relationship between two sentences</a:t>
            </a:r>
          </a:p>
          <a:p>
            <a:pPr lvl="1"/>
            <a:r>
              <a:rPr lang="en-US" dirty="0" smtClean="0"/>
              <a:t>Binary classification on C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3" y="2477081"/>
            <a:ext cx="4680857" cy="4380919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8785412" y="5038165"/>
            <a:ext cx="421341" cy="4281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10721789" y="5038165"/>
            <a:ext cx="421341" cy="4281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45215" y="2626659"/>
            <a:ext cx="901734" cy="69494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65050" y="2626659"/>
            <a:ext cx="901734" cy="69494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718295" y="5158775"/>
            <a:ext cx="2057744" cy="764718"/>
            <a:chOff x="6881788" y="808566"/>
            <a:chExt cx="2057744" cy="764718"/>
          </a:xfrm>
        </p:grpSpPr>
        <p:grpSp>
          <p:nvGrpSpPr>
            <p:cNvPr id="11" name="Group 10"/>
            <p:cNvGrpSpPr/>
            <p:nvPr/>
          </p:nvGrpSpPr>
          <p:grpSpPr>
            <a:xfrm>
              <a:off x="7009936" y="910474"/>
              <a:ext cx="1793405" cy="591090"/>
              <a:chOff x="8003689" y="4032031"/>
              <a:chExt cx="1619022" cy="64476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025205" y="4043888"/>
                <a:ext cx="1565238" cy="632909"/>
                <a:chOff x="8025205" y="5206701"/>
                <a:chExt cx="1565238" cy="632909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8025205" y="5206701"/>
                  <a:ext cx="0" cy="623944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8543365" y="5215666"/>
                  <a:ext cx="0" cy="623944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9061525" y="5206701"/>
                  <a:ext cx="0" cy="623944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9590443" y="5215666"/>
                  <a:ext cx="0" cy="623944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Arrow Connector 14"/>
              <p:cNvCxnSpPr/>
              <p:nvPr/>
            </p:nvCxnSpPr>
            <p:spPr>
              <a:xfrm flipV="1">
                <a:off x="8025205" y="4052853"/>
                <a:ext cx="518160" cy="61497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8554123" y="4032031"/>
                <a:ext cx="518160" cy="61497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9072282" y="4052853"/>
                <a:ext cx="518160" cy="61497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8014448" y="4119774"/>
                <a:ext cx="539673" cy="54805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8521850" y="4077268"/>
                <a:ext cx="539673" cy="54805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9083038" y="4103433"/>
                <a:ext cx="539673" cy="54805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8003691" y="4119773"/>
                <a:ext cx="1057832" cy="527238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8564879" y="4110808"/>
                <a:ext cx="1057832" cy="527238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8003689" y="4110807"/>
                <a:ext cx="1597508" cy="49884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8046720" y="4110806"/>
                <a:ext cx="1565232" cy="5346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8046719" y="4113702"/>
                <a:ext cx="1047076" cy="52434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8554120" y="4109217"/>
                <a:ext cx="1047077" cy="5586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6881788" y="1572743"/>
              <a:ext cx="2057744" cy="54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896150" y="808566"/>
              <a:ext cx="2043382" cy="3721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/>
          <p:cNvSpPr/>
          <p:nvPr/>
        </p:nvSpPr>
        <p:spPr>
          <a:xfrm>
            <a:off x="7643481" y="2626659"/>
            <a:ext cx="901734" cy="69494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298250" y="3741038"/>
            <a:ext cx="901734" cy="69494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704523" y="4920979"/>
            <a:ext cx="4173711" cy="69494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557817" y="2656614"/>
            <a:ext cx="4173711" cy="69494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696631" y="3402588"/>
            <a:ext cx="2602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Fill in the blanks</a:t>
            </a:r>
            <a:endParaRPr lang="en-US" sz="2400" dirty="0"/>
          </a:p>
        </p:txBody>
      </p:sp>
      <p:sp>
        <p:nvSpPr>
          <p:cNvPr id="38" name="Multiply 37"/>
          <p:cNvSpPr/>
          <p:nvPr/>
        </p:nvSpPr>
        <p:spPr>
          <a:xfrm>
            <a:off x="5235855" y="5704049"/>
            <a:ext cx="421341" cy="4281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04140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31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Finetuning</a:t>
            </a:r>
            <a:r>
              <a:rPr lang="en-US" dirty="0" smtClean="0"/>
              <a:t> </a:t>
            </a:r>
            <a:r>
              <a:rPr lang="en-US" dirty="0" err="1" smtClean="0"/>
              <a:t>bert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add the appropriate linear layer!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465" y="3007554"/>
            <a:ext cx="8925076" cy="37325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56764" y="2984218"/>
            <a:ext cx="656950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93182" y="2984218"/>
            <a:ext cx="633845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19209" y="2984218"/>
            <a:ext cx="854377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286851" y="3265908"/>
            <a:ext cx="576594" cy="47513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36324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GLUE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01" y="2190750"/>
            <a:ext cx="11487150" cy="24765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0" y="4025153"/>
            <a:ext cx="436401" cy="466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0" y="3693459"/>
            <a:ext cx="367553" cy="18825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4800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r>
              <a:rPr lang="en-IL" dirty="0" smtClean="0"/>
              <a:t>–</a:t>
            </a:r>
            <a:r>
              <a:rPr lang="en-US" dirty="0" smtClean="0"/>
              <a:t> squad v1.1 / SWAG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70" y="2100262"/>
            <a:ext cx="5086350" cy="448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206" y="2627941"/>
            <a:ext cx="3676650" cy="2809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0795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66" y="2015732"/>
            <a:ext cx="550545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642" y="3741038"/>
            <a:ext cx="4829175" cy="24479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77203" y="3018703"/>
            <a:ext cx="457200" cy="306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0566" y="3232636"/>
            <a:ext cx="457200" cy="306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70166" y="3486295"/>
            <a:ext cx="457200" cy="306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2192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based approach with </a:t>
            </a:r>
            <a:r>
              <a:rPr lang="en-US" dirty="0" err="1" smtClean="0"/>
              <a:t>bert</a:t>
            </a:r>
            <a:r>
              <a:rPr lang="en-US" dirty="0" smtClean="0"/>
              <a:t> (NER)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transfer has several advantages:</a:t>
            </a:r>
          </a:p>
          <a:p>
            <a:pPr lvl="1"/>
            <a:r>
              <a:rPr lang="en-US" dirty="0" smtClean="0"/>
              <a:t>Not all the tasks can be addressed </a:t>
            </a:r>
          </a:p>
          <a:p>
            <a:pPr marL="457200" lvl="1" indent="0">
              <a:buNone/>
            </a:pPr>
            <a:r>
              <a:rPr lang="en-US" dirty="0" smtClean="0"/>
              <a:t>with model transfer</a:t>
            </a:r>
          </a:p>
          <a:p>
            <a:pPr lvl="1"/>
            <a:r>
              <a:rPr lang="en-US" dirty="0" smtClean="0"/>
              <a:t>Computational aspects </a:t>
            </a:r>
            <a:r>
              <a:rPr lang="en-IL" dirty="0" smtClean="0"/>
              <a:t>–</a:t>
            </a:r>
            <a:r>
              <a:rPr lang="en-US" dirty="0" smtClean="0"/>
              <a:t> use big model to </a:t>
            </a:r>
          </a:p>
          <a:p>
            <a:pPr marL="457200" lvl="1" indent="0">
              <a:buNone/>
            </a:pPr>
            <a:r>
              <a:rPr lang="en-US" dirty="0" smtClean="0"/>
              <a:t>create word embedding and then run lots of </a:t>
            </a:r>
          </a:p>
          <a:p>
            <a:pPr marL="457200" lvl="1" indent="0">
              <a:buNone/>
            </a:pPr>
            <a:r>
              <a:rPr lang="en-US" dirty="0"/>
              <a:t>e</a:t>
            </a:r>
            <a:r>
              <a:rPr lang="en-US" dirty="0" smtClean="0"/>
              <a:t>xperiments on a smaller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470" y="2341401"/>
            <a:ext cx="5095875" cy="41719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253216" y="2821276"/>
            <a:ext cx="457200" cy="306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263270" y="3684115"/>
            <a:ext cx="457200" cy="306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253216" y="4559788"/>
            <a:ext cx="457200" cy="306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200477" y="5310719"/>
            <a:ext cx="854377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154034" y="3684115"/>
            <a:ext cx="854377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94148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Tune or Not to Tune? Adapting </a:t>
            </a:r>
            <a:r>
              <a:rPr lang="en-US" dirty="0" err="1"/>
              <a:t>Pretrained</a:t>
            </a:r>
            <a:r>
              <a:rPr lang="en-US" dirty="0"/>
              <a:t> Representations to Diverse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462" y="2323148"/>
            <a:ext cx="4791075" cy="3305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28" y="4480"/>
            <a:ext cx="11797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“To </a:t>
            </a:r>
            <a:r>
              <a:rPr lang="en-US" b="1" dirty="0">
                <a:solidFill>
                  <a:srgbClr val="FF0000"/>
                </a:solidFill>
              </a:rPr>
              <a:t>Tune or Not to Tune? Adapting </a:t>
            </a:r>
            <a:r>
              <a:rPr lang="en-US" b="1" dirty="0" err="1">
                <a:solidFill>
                  <a:srgbClr val="FF0000"/>
                </a:solidFill>
              </a:rPr>
              <a:t>Pretrained</a:t>
            </a:r>
            <a:r>
              <a:rPr lang="en-US" b="1" dirty="0">
                <a:solidFill>
                  <a:srgbClr val="FF0000"/>
                </a:solidFill>
              </a:rPr>
              <a:t> Representations to Diverse </a:t>
            </a:r>
            <a:r>
              <a:rPr lang="en-US" b="1" dirty="0" smtClean="0">
                <a:solidFill>
                  <a:srgbClr val="FF0000"/>
                </a:solidFill>
              </a:rPr>
              <a:t>Tasks”, Peters et al, 2019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0462" y="3737210"/>
            <a:ext cx="4690503" cy="7478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15434" y="4647087"/>
            <a:ext cx="537635" cy="52294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27693" y="4647087"/>
            <a:ext cx="537635" cy="52294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66447" y="5307105"/>
            <a:ext cx="3299012" cy="896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44471" y="3948840"/>
            <a:ext cx="43209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72753" y="5530401"/>
            <a:ext cx="2554940" cy="6598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90678" y="4364985"/>
            <a:ext cx="2554940" cy="6598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17575" y="4140870"/>
            <a:ext cx="2554940" cy="6598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41964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Scaling the model, scaling the data</a:t>
            </a:r>
            <a:endParaRPr lang="en-US" dirty="0"/>
          </a:p>
          <a:p>
            <a:r>
              <a:rPr lang="en-US" dirty="0"/>
              <a:t>Contributions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Impressive generative capabilities</a:t>
            </a:r>
          </a:p>
          <a:p>
            <a:pPr lvl="1"/>
            <a:r>
              <a:rPr lang="en-US" dirty="0" smtClean="0"/>
              <a:t>Test &amp; demonstrate </a:t>
            </a:r>
            <a:r>
              <a:rPr lang="en-US" dirty="0"/>
              <a:t>a zero-shot </a:t>
            </a:r>
            <a:r>
              <a:rPr lang="en-US" smtClean="0"/>
              <a:t>setting approach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45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“Language </a:t>
            </a:r>
            <a:r>
              <a:rPr lang="en-US" b="1" dirty="0">
                <a:solidFill>
                  <a:srgbClr val="C00000"/>
                </a:solidFill>
              </a:rPr>
              <a:t>Models are Unsupervised Multitask </a:t>
            </a:r>
            <a:r>
              <a:rPr lang="en-US" b="1" dirty="0" smtClean="0">
                <a:solidFill>
                  <a:srgbClr val="C00000"/>
                </a:solidFill>
              </a:rPr>
              <a:t>Learners”, Radford et al, 2019 (</a:t>
            </a:r>
            <a:r>
              <a:rPr lang="en-US" b="1" dirty="0" err="1" smtClean="0">
                <a:solidFill>
                  <a:srgbClr val="C00000"/>
                </a:solidFill>
              </a:rPr>
              <a:t>openAI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917621"/>
            <a:ext cx="112148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GPT </a:t>
            </a:r>
            <a:r>
              <a:rPr lang="en-IL" sz="36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</a:t>
            </a:r>
            <a:r>
              <a:rPr lang="en-US" sz="36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language modelling</a:t>
            </a:r>
          </a:p>
          <a:p>
            <a:pPr algn="ctr"/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(guess the next word)</a:t>
            </a:r>
            <a:endParaRPr lang="en-US" sz="3600" b="0" cap="none" spc="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4131" y="1853754"/>
            <a:ext cx="74265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BERT </a:t>
            </a:r>
            <a:r>
              <a:rPr lang="en-IL" sz="40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</a:t>
            </a:r>
            <a:r>
              <a:rPr lang="en-US" sz="40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masked language modelling</a:t>
            </a:r>
          </a:p>
          <a:p>
            <a:pPr algn="ctr"/>
            <a:r>
              <a:rPr lang="en-US" sz="4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(fill in the blanks)</a:t>
            </a:r>
            <a:endParaRPr lang="en-US" sz="4000" b="0" cap="none" spc="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3499" y="1853754"/>
            <a:ext cx="74013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GPT2 </a:t>
            </a:r>
            <a:r>
              <a:rPr lang="en-IL" sz="40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</a:t>
            </a:r>
            <a:r>
              <a:rPr lang="en-US" sz="40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scaling up GPT advantages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5396" y="3718412"/>
            <a:ext cx="1043041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Language modelling: </a:t>
            </a:r>
          </a:p>
          <a:p>
            <a:r>
              <a:rPr lang="en-US" sz="4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Disadvantage: unidirectional processing pipeline</a:t>
            </a:r>
          </a:p>
          <a:p>
            <a:r>
              <a:rPr lang="en-US" sz="4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A</a:t>
            </a:r>
            <a:r>
              <a:rPr lang="en-US" sz="40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dvantage: Allows text generation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332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Impressive generative capabilities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880760"/>
            <a:ext cx="10977465" cy="52950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603" y="1020904"/>
            <a:ext cx="10750644" cy="12382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207624" y="1470212"/>
            <a:ext cx="3307976" cy="896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87788" y="1783976"/>
            <a:ext cx="260873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09882" y="2115672"/>
            <a:ext cx="2357718" cy="799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21106" y="2761134"/>
            <a:ext cx="2357718" cy="799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22258" y="3065932"/>
            <a:ext cx="2357718" cy="799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82588" y="3702427"/>
            <a:ext cx="4213412" cy="179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7176" y="4025152"/>
            <a:ext cx="130884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3112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Few words about Transfer learning</a:t>
            </a:r>
          </a:p>
          <a:p>
            <a:r>
              <a:rPr lang="en-US" dirty="0" smtClean="0"/>
              <a:t>Word embedding</a:t>
            </a:r>
          </a:p>
          <a:p>
            <a:pPr lvl="1"/>
            <a:r>
              <a:rPr lang="en-US" dirty="0" smtClean="0"/>
              <a:t>Word2vec, BPE, ELMO</a:t>
            </a:r>
          </a:p>
          <a:p>
            <a:r>
              <a:rPr lang="en-US" dirty="0" smtClean="0"/>
              <a:t>NLP in a nutshell</a:t>
            </a:r>
          </a:p>
          <a:p>
            <a:pPr lvl="1"/>
            <a:r>
              <a:rPr lang="en-US" dirty="0" smtClean="0"/>
              <a:t>Tasks, Language models, seq2seq, Attention</a:t>
            </a:r>
          </a:p>
          <a:p>
            <a:r>
              <a:rPr lang="en-US" dirty="0" smtClean="0"/>
              <a:t>Transformers</a:t>
            </a:r>
          </a:p>
          <a:p>
            <a:r>
              <a:rPr lang="en-US" dirty="0" smtClean="0"/>
              <a:t>Recent architectures</a:t>
            </a:r>
          </a:p>
          <a:p>
            <a:pPr lvl="1"/>
            <a:r>
              <a:rPr lang="en-US" dirty="0" smtClean="0"/>
              <a:t>GPT, BERT, GPT2,</a:t>
            </a:r>
            <a:r>
              <a:rPr lang="en-IL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467771" y="2441986"/>
            <a:ext cx="3136502" cy="83909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089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-4561"/>
            <a:ext cx="4876800" cy="68625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685176" y="1054359"/>
            <a:ext cx="2090057" cy="470262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2693168"/>
            <a:ext cx="9401175" cy="4191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0170" y="2037106"/>
            <a:ext cx="4067175" cy="21050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6270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Zero-shot setting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9604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257365" y="5047129"/>
            <a:ext cx="4222376" cy="8965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80791" y="4285124"/>
            <a:ext cx="11152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1931960" y="3435107"/>
            <a:ext cx="2967135" cy="1334277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41898" y="3946258"/>
            <a:ext cx="254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Knowledge</a:t>
            </a:r>
            <a:endParaRPr lang="en-US" sz="32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253216" y="2942549"/>
            <a:ext cx="4222376" cy="8965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Magnetic Disk 12"/>
          <p:cNvSpPr/>
          <p:nvPr/>
        </p:nvSpPr>
        <p:spPr>
          <a:xfrm>
            <a:off x="6395417" y="3388654"/>
            <a:ext cx="3863788" cy="135367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MODEL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6393629" y="3209365"/>
            <a:ext cx="3863788" cy="56656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Replace last layers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0202" y="3946257"/>
            <a:ext cx="254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MODEL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259153" y="5199529"/>
            <a:ext cx="4222376" cy="8965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53216" y="2771606"/>
            <a:ext cx="4222376" cy="8965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376440" y="1929520"/>
            <a:ext cx="1548881" cy="1343609"/>
            <a:chOff x="6867331" y="2155371"/>
            <a:chExt cx="1548881" cy="1343609"/>
          </a:xfrm>
        </p:grpSpPr>
        <p:sp>
          <p:nvSpPr>
            <p:cNvPr id="18" name="Vertical Scroll 17"/>
            <p:cNvSpPr/>
            <p:nvPr/>
          </p:nvSpPr>
          <p:spPr>
            <a:xfrm>
              <a:off x="6867331" y="2155371"/>
              <a:ext cx="1548881" cy="1343609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28588" y="2453951"/>
              <a:ext cx="10916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Labeled data Task 1 </a:t>
              </a:r>
              <a:endParaRPr lang="en-US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94000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1" grpId="1"/>
      <p:bldP spid="13" grpId="0" animBg="1"/>
      <p:bldP spid="4" grpId="0" animBg="1"/>
      <p:bldP spid="1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Zero-shot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257365" y="5047129"/>
            <a:ext cx="4222376" cy="8965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80791" y="4285124"/>
            <a:ext cx="11152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1931960" y="3435107"/>
            <a:ext cx="2967135" cy="1334277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41898" y="3946258"/>
            <a:ext cx="254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Knowledge</a:t>
            </a:r>
            <a:endParaRPr lang="en-US" sz="3200" b="1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6395417" y="3388654"/>
            <a:ext cx="3863788" cy="135367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MODEL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0202" y="3946257"/>
            <a:ext cx="254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MODEL</a:t>
            </a:r>
            <a:endParaRPr lang="en-US" sz="32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4376440" y="1929520"/>
            <a:ext cx="1548881" cy="1343609"/>
            <a:chOff x="6867331" y="2155371"/>
            <a:chExt cx="1548881" cy="1343609"/>
          </a:xfrm>
        </p:grpSpPr>
        <p:sp>
          <p:nvSpPr>
            <p:cNvPr id="18" name="Vertical Scroll 17"/>
            <p:cNvSpPr/>
            <p:nvPr/>
          </p:nvSpPr>
          <p:spPr>
            <a:xfrm>
              <a:off x="6867331" y="2155371"/>
              <a:ext cx="1548881" cy="1343609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28588" y="2453951"/>
              <a:ext cx="10916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Labeled data Task 1 </a:t>
              </a:r>
              <a:endParaRPr lang="en-US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324165" y="2272569"/>
            <a:ext cx="4797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Hand crafted heuristics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Input transformation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1099140"/>
            <a:ext cx="4797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Evaluation only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682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1" grpId="1"/>
      <p:bldP spid="13" grpId="0" animBg="1"/>
      <p:bldP spid="14" grpId="0"/>
      <p:bldP spid="7" grpId="0"/>
      <p:bldP spid="2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IL" dirty="0" smtClean="0"/>
              <a:t>–</a:t>
            </a:r>
            <a:r>
              <a:rPr lang="en-US" dirty="0" smtClean="0"/>
              <a:t> </a:t>
            </a:r>
            <a:r>
              <a:rPr lang="en-US" smtClean="0"/>
              <a:t>Language models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2462212"/>
            <a:ext cx="8820150" cy="19335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165412" y="3263153"/>
            <a:ext cx="457200" cy="202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94379" y="3465513"/>
            <a:ext cx="457200" cy="855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1154" y="4570463"/>
            <a:ext cx="800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Zero-shot setting on domain adaptation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3554" y="5009734"/>
            <a:ext cx="800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Same task, different training distributions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7118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/>
      <p:bldP spid="1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IL" dirty="0" smtClean="0"/>
              <a:t>–</a:t>
            </a:r>
            <a:r>
              <a:rPr lang="en-US" dirty="0" smtClean="0"/>
              <a:t> zero shot - Translation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675" y="-28575"/>
            <a:ext cx="7172325" cy="691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079" y="2000249"/>
            <a:ext cx="2905522" cy="382305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162800" y="3255958"/>
            <a:ext cx="1443037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86188" y="2970577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 sentence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1155" y="3594563"/>
            <a:ext cx="2961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French: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63664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IL" dirty="0" smtClean="0"/>
              <a:t>–</a:t>
            </a:r>
            <a:r>
              <a:rPr lang="en-US" dirty="0" smtClean="0"/>
              <a:t> zero-shot summarization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1847850"/>
            <a:ext cx="9001125" cy="501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2908236" cy="35282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46672" y="2967335"/>
            <a:ext cx="3298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Given Text.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5702" y="3663162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TLDR: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3421540" y="5461276"/>
            <a:ext cx="854377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857129" y="6329082"/>
            <a:ext cx="127298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32094" y="6598024"/>
            <a:ext cx="3881716" cy="1792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559433" y="5762029"/>
            <a:ext cx="2378379" cy="9625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46672" y="2970577"/>
            <a:ext cx="4248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GPT2 abstract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05702" y="4586492"/>
            <a:ext cx="159029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0186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 animBg="1"/>
      <p:bldP spid="9" grpId="1" animBg="1"/>
      <p:bldP spid="14" grpId="0" animBg="1"/>
      <p:bldP spid="15" grpId="0"/>
      <p:bldP spid="15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Transformers</a:t>
            </a:r>
          </a:p>
          <a:p>
            <a:r>
              <a:rPr lang="en-US" dirty="0" smtClean="0"/>
              <a:t>Recent architectures: GPT, BERT, GPT2</a:t>
            </a:r>
          </a:p>
          <a:p>
            <a:r>
              <a:rPr lang="en-US" dirty="0" smtClean="0"/>
              <a:t>Known trends </a:t>
            </a:r>
            <a:r>
              <a:rPr lang="en-IL" dirty="0" smtClean="0"/>
              <a:t>–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Make it larger</a:t>
            </a:r>
          </a:p>
          <a:p>
            <a:pPr lvl="1"/>
            <a:r>
              <a:rPr lang="en-US" dirty="0" smtClean="0"/>
              <a:t>Make it cheaper with minimum decrease in the results</a:t>
            </a:r>
          </a:p>
          <a:p>
            <a:pPr lvl="1"/>
            <a:r>
              <a:rPr lang="en-US" dirty="0" smtClean="0"/>
              <a:t>Changing connectivity in the self-attention layers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64865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223" y="2422754"/>
            <a:ext cx="7307574" cy="4348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Next?</a:t>
            </a:r>
            <a:endParaRPr lang="en-US" dirty="0"/>
          </a:p>
        </p:txBody>
      </p:sp>
      <p:sp>
        <p:nvSpPr>
          <p:cNvPr id="4" name="AutoShape 2" descr="https://miro.medium.com/max/2070/1*bG8dQv1L6o3NRXyCau4Rzg.pn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Current trends</a:t>
            </a:r>
          </a:p>
          <a:p>
            <a:r>
              <a:rPr lang="en-US" dirty="0" smtClean="0"/>
              <a:t>Multi-task/Multi-modality</a:t>
            </a:r>
          </a:p>
          <a:p>
            <a:r>
              <a:rPr lang="en-US" dirty="0" smtClean="0"/>
              <a:t>Few shot, Content / Style</a:t>
            </a:r>
          </a:p>
          <a:p>
            <a:endParaRPr lang="en-US" dirty="0" smtClean="0"/>
          </a:p>
          <a:p>
            <a:r>
              <a:rPr lang="en-US" dirty="0" smtClean="0"/>
              <a:t>Good results on many downstream tasks</a:t>
            </a:r>
            <a:endParaRPr lang="en-US" dirty="0"/>
          </a:p>
          <a:p>
            <a:r>
              <a:rPr lang="en-US" dirty="0" smtClean="0"/>
              <a:t>Still, Lack of true understanding</a:t>
            </a:r>
          </a:p>
          <a:p>
            <a:pPr lvl="1"/>
            <a:r>
              <a:rPr lang="en-US" dirty="0" smtClean="0"/>
              <a:t>Summarization 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8985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853754"/>
            <a:ext cx="7307574" cy="4348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Q</a:t>
            </a:r>
            <a:r>
              <a:rPr lang="en-US" sz="3200" dirty="0" smtClean="0"/>
              <a:t>u</a:t>
            </a:r>
            <a:r>
              <a:rPr lang="en-US" sz="4400" dirty="0" smtClean="0"/>
              <a:t>e</a:t>
            </a:r>
            <a:r>
              <a:rPr lang="en-US" sz="6000" dirty="0" smtClean="0"/>
              <a:t>s</a:t>
            </a:r>
            <a:r>
              <a:rPr lang="en-US" sz="7200" dirty="0" smtClean="0"/>
              <a:t>t</a:t>
            </a:r>
            <a:r>
              <a:rPr lang="en-US" sz="8800" dirty="0" smtClean="0"/>
              <a:t>i</a:t>
            </a:r>
            <a:r>
              <a:rPr lang="en-US" sz="13800" dirty="0" smtClean="0"/>
              <a:t>o</a:t>
            </a:r>
            <a:r>
              <a:rPr lang="en-US" sz="16600" dirty="0" smtClean="0"/>
              <a:t>n</a:t>
            </a:r>
            <a:r>
              <a:rPr lang="en-US" sz="28700" dirty="0" smtClean="0"/>
              <a:t>s</a:t>
            </a:r>
            <a:r>
              <a:rPr lang="en-US" sz="28100" dirty="0" smtClean="0"/>
              <a:t>?</a:t>
            </a:r>
            <a:endParaRPr lang="en-US" sz="23400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7487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</a:t>
            </a:r>
          </a:p>
          <a:p>
            <a:pPr lvl="1"/>
            <a:r>
              <a:rPr lang="en-US" sz="2000" dirty="0" smtClean="0"/>
              <a:t>Transform </a:t>
            </a:r>
            <a:r>
              <a:rPr lang="en-US" sz="2000" dirty="0"/>
              <a:t>the free-text words into numeric </a:t>
            </a:r>
            <a:r>
              <a:rPr lang="en-US" sz="2000" dirty="0" smtClean="0"/>
              <a:t>values</a:t>
            </a:r>
            <a:endParaRPr lang="en-US" sz="2000" dirty="0"/>
          </a:p>
          <a:p>
            <a:endParaRPr lang="en-US" dirty="0" smtClean="0"/>
          </a:p>
          <a:p>
            <a:r>
              <a:rPr lang="en-US" dirty="0" smtClean="0"/>
              <a:t>Word2vec (2013), BPE (2016), ELMO (2018)</a:t>
            </a:r>
          </a:p>
          <a:p>
            <a:r>
              <a:rPr lang="en-US" dirty="0" smtClean="0"/>
              <a:t>Glove, Cove, </a:t>
            </a:r>
            <a:r>
              <a:rPr lang="en-US" dirty="0" err="1" smtClean="0"/>
              <a:t>Fasttext</a:t>
            </a:r>
            <a:r>
              <a:rPr lang="en-US" dirty="0" smtClean="0"/>
              <a:t>, </a:t>
            </a:r>
            <a:r>
              <a:rPr lang="en-US" dirty="0" err="1" smtClean="0"/>
              <a:t>WordPiece</a:t>
            </a:r>
            <a:r>
              <a:rPr lang="en-US" dirty="0" smtClean="0"/>
              <a:t>, </a:t>
            </a:r>
            <a:r>
              <a:rPr lang="en-US" dirty="0" err="1" smtClean="0"/>
              <a:t>SentencePiece</a:t>
            </a:r>
            <a:r>
              <a:rPr lang="en-US" dirty="0" smtClean="0"/>
              <a:t>, </a:t>
            </a:r>
            <a:r>
              <a:rPr lang="en-IL" dirty="0" smtClean="0"/>
              <a:t>…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56" y="4698979"/>
            <a:ext cx="6770199" cy="20292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63475" y="4759527"/>
            <a:ext cx="3015167" cy="190819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45488" y="4820076"/>
            <a:ext cx="3015167" cy="190819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9318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/>
        </p:nvSpPr>
        <p:spPr>
          <a:xfrm>
            <a:off x="9378029" y="2581562"/>
            <a:ext cx="1571105" cy="1463040"/>
          </a:xfrm>
          <a:prstGeom prst="cube">
            <a:avLst/>
          </a:prstGeom>
          <a:solidFill>
            <a:srgbClr val="7030A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r>
              <a:rPr lang="en-US" dirty="0" smtClean="0"/>
              <a:t>Non Local Module (Deep learning)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24" y="2016254"/>
            <a:ext cx="3387639" cy="3602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563" y="2556932"/>
            <a:ext cx="2762250" cy="7143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383222" y="2960254"/>
            <a:ext cx="221673" cy="198582"/>
          </a:xfrm>
          <a:prstGeom prst="rect">
            <a:avLst/>
          </a:prstGeom>
          <a:solidFill>
            <a:srgbClr val="7030A0"/>
          </a:solidFill>
          <a:scene3d>
            <a:camera prst="obliqueTopRight">
              <a:rot lat="0" lon="0" rev="0"/>
            </a:camera>
            <a:lightRig rig="threePt" dir="t"/>
          </a:scene3d>
          <a:sp3d extrusionH="1778000" contourW="12700">
            <a:extrusionClr>
              <a:srgbClr val="7030A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78370" y="3213791"/>
            <a:ext cx="221673" cy="198582"/>
          </a:xfrm>
          <a:prstGeom prst="rect">
            <a:avLst/>
          </a:prstGeom>
          <a:solidFill>
            <a:srgbClr val="FF0000"/>
          </a:solidFill>
          <a:scene3d>
            <a:camera prst="obliqueTopRight">
              <a:rot lat="0" lon="0" rev="0"/>
            </a:camera>
            <a:lightRig rig="threePt" dir="t"/>
          </a:scene3d>
          <a:sp3d extrusionH="17780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13783" y="2967182"/>
            <a:ext cx="221673" cy="198582"/>
          </a:xfrm>
          <a:prstGeom prst="rect">
            <a:avLst/>
          </a:prstGeom>
          <a:solidFill>
            <a:srgbClr val="FF0000"/>
          </a:solidFill>
          <a:scene3d>
            <a:camera prst="obliqueTopRight">
              <a:rot lat="0" lon="0" rev="0"/>
            </a:camera>
            <a:lightRig rig="threePt" dir="t"/>
          </a:scene3d>
          <a:sp3d extrusionH="17780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844465" y="2973569"/>
            <a:ext cx="221673" cy="198582"/>
          </a:xfrm>
          <a:prstGeom prst="rect">
            <a:avLst/>
          </a:prstGeom>
          <a:solidFill>
            <a:srgbClr val="FF0000"/>
          </a:solidFill>
          <a:scene3d>
            <a:camera prst="obliqueTopRight">
              <a:rot lat="0" lon="0" rev="0"/>
            </a:camera>
            <a:lightRig rig="threePt" dir="t"/>
          </a:scene3d>
          <a:sp3d extrusionH="17780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319008" y="3846020"/>
            <a:ext cx="221673" cy="198582"/>
          </a:xfrm>
          <a:prstGeom prst="rect">
            <a:avLst/>
          </a:prstGeom>
          <a:solidFill>
            <a:srgbClr val="FF0000"/>
          </a:solidFill>
          <a:scene3d>
            <a:camera prst="obliqueTopRight">
              <a:rot lat="0" lon="0" rev="0"/>
            </a:camera>
            <a:lightRig rig="threePt" dir="t"/>
          </a:scene3d>
          <a:sp3d extrusionH="17780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342643" y="2944397"/>
            <a:ext cx="1225316" cy="110020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576326" y="3158237"/>
            <a:ext cx="723014" cy="6877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845275" y="3406689"/>
            <a:ext cx="191386" cy="1985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13721" y="2700670"/>
            <a:ext cx="297712" cy="4581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662649" y="2936681"/>
            <a:ext cx="297712" cy="4581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97203" y="2705073"/>
            <a:ext cx="297712" cy="4581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838701" y="2738099"/>
            <a:ext cx="297712" cy="4581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322275" y="3494499"/>
            <a:ext cx="2449710" cy="923330"/>
            <a:chOff x="6322275" y="3494499"/>
            <a:chExt cx="2449710" cy="923330"/>
          </a:xfrm>
        </p:grpSpPr>
        <p:sp>
          <p:nvSpPr>
            <p:cNvPr id="14" name="Rectangle 13"/>
            <p:cNvSpPr/>
            <p:nvPr/>
          </p:nvSpPr>
          <p:spPr>
            <a:xfrm>
              <a:off x="6930102" y="4009371"/>
              <a:ext cx="221673" cy="198582"/>
            </a:xfrm>
            <a:prstGeom prst="rect">
              <a:avLst/>
            </a:prstGeom>
            <a:solidFill>
              <a:srgbClr val="7030A0"/>
            </a:solidFill>
            <a:scene3d>
              <a:camera prst="obliqueTopRight">
                <a:rot lat="0" lon="0" rev="0"/>
              </a:camera>
              <a:lightRig rig="threePt" dir="t"/>
            </a:scene3d>
            <a:sp3d extrusionH="1905000" contourW="12700">
              <a:extrusionClr>
                <a:srgbClr val="7030A0"/>
              </a:extrusionClr>
              <a:contourClr>
                <a:srgbClr val="7030A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13045" y="4044602"/>
              <a:ext cx="221673" cy="198582"/>
            </a:xfrm>
            <a:prstGeom prst="rect">
              <a:avLst/>
            </a:prstGeom>
            <a:solidFill>
              <a:srgbClr val="FF0000"/>
            </a:solidFill>
            <a:scene3d>
              <a:camera prst="obliqueTopRight">
                <a:rot lat="0" lon="0" rev="0"/>
              </a:camera>
              <a:lightRig rig="threePt" dir="t"/>
            </a:scene3d>
            <a:sp3d extrusionH="1905000" contourW="12700">
              <a:extrusionClr>
                <a:srgbClr val="FF0000"/>
              </a:extrusionClr>
              <a:contourClr>
                <a:srgbClr val="FF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22275" y="3494499"/>
              <a:ext cx="24497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f(   ,     )</a:t>
              </a:r>
              <a:endPara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5926387" y="2714637"/>
            <a:ext cx="794437" cy="39896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244" y="3911685"/>
            <a:ext cx="2120673" cy="77084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247887" y="3700631"/>
            <a:ext cx="946673" cy="98189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0353" y="5067169"/>
            <a:ext cx="5810250" cy="9906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9008730" y="4531012"/>
            <a:ext cx="2620556" cy="1928355"/>
            <a:chOff x="9358003" y="3465512"/>
            <a:chExt cx="2620556" cy="1928355"/>
          </a:xfrm>
        </p:grpSpPr>
        <p:sp>
          <p:nvSpPr>
            <p:cNvPr id="36" name="Rectangle 35"/>
            <p:cNvSpPr/>
            <p:nvPr/>
          </p:nvSpPr>
          <p:spPr>
            <a:xfrm>
              <a:off x="9492287" y="4664999"/>
              <a:ext cx="651015" cy="722385"/>
            </a:xfrm>
            <a:prstGeom prst="rect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331510" y="4669694"/>
              <a:ext cx="391175" cy="722385"/>
            </a:xfrm>
            <a:prstGeom prst="rect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9358003" y="3465512"/>
              <a:ext cx="2620556" cy="807937"/>
              <a:chOff x="7151775" y="5610196"/>
              <a:chExt cx="3286068" cy="98788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7151775" y="5610197"/>
                <a:ext cx="434358" cy="95993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8042000" y="5347407"/>
                <a:ext cx="434358" cy="95993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447766" y="5638148"/>
                <a:ext cx="990077" cy="95993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ight Arrow 48"/>
              <p:cNvSpPr/>
              <p:nvPr/>
            </p:nvSpPr>
            <p:spPr>
              <a:xfrm>
                <a:off x="8989128" y="5886876"/>
                <a:ext cx="353515" cy="37845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ight Arrow 38"/>
            <p:cNvSpPr/>
            <p:nvPr/>
          </p:nvSpPr>
          <p:spPr>
            <a:xfrm>
              <a:off x="10858997" y="4871432"/>
              <a:ext cx="281919" cy="3095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226191" y="4671482"/>
              <a:ext cx="391175" cy="722385"/>
            </a:xfrm>
            <a:prstGeom prst="rect">
              <a:avLst/>
            </a:prstGeom>
            <a:solidFill>
              <a:schemeClr val="bg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91755" y="3625486"/>
              <a:ext cx="295275" cy="39052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81929" y="3489667"/>
              <a:ext cx="341238" cy="29574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1208828" y="3625486"/>
              <a:ext cx="769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scores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67675" y="4750270"/>
              <a:ext cx="769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Norm scores</a:t>
              </a:r>
              <a:endParaRPr lang="en-US" sz="1600" dirty="0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79459" y="4871432"/>
              <a:ext cx="295275" cy="295275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6216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  <p:bldP spid="12" grpId="2" animBg="1"/>
      <p:bldP spid="17" grpId="0" animBg="1"/>
      <p:bldP spid="17" grpId="1" animBg="1"/>
      <p:bldP spid="17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20" grpId="0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Lately, several methods have been presented to improve BERT on either its prediction metrics or computational speed, but not both</a:t>
            </a:r>
            <a:r>
              <a:rPr lang="en-US" i="1" dirty="0" smtClean="0"/>
              <a:t>.</a:t>
            </a:r>
          </a:p>
          <a:p>
            <a:r>
              <a:rPr lang="en-US" dirty="0" err="1" smtClean="0"/>
              <a:t>Xlnet</a:t>
            </a:r>
            <a:r>
              <a:rPr lang="en-US" dirty="0" smtClean="0"/>
              <a:t> &amp; Roberta </a:t>
            </a:r>
            <a:r>
              <a:rPr lang="en-US" dirty="0" err="1" smtClean="0"/>
              <a:t>improvw</a:t>
            </a:r>
            <a:r>
              <a:rPr lang="en-US" dirty="0" smtClean="0"/>
              <a:t> performance</a:t>
            </a:r>
          </a:p>
          <a:p>
            <a:r>
              <a:rPr lang="en-US" dirty="0" err="1" smtClean="0"/>
              <a:t>Distilbert</a:t>
            </a:r>
            <a:r>
              <a:rPr lang="en-US" dirty="0" smtClean="0"/>
              <a:t> improved inference speed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702" y="2694700"/>
            <a:ext cx="6648450" cy="3838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4645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roberta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Contributions:</a:t>
            </a:r>
          </a:p>
          <a:p>
            <a:pPr lvl="1"/>
            <a:r>
              <a:rPr lang="en-US" dirty="0" smtClean="0"/>
              <a:t>Retraining </a:t>
            </a:r>
            <a:r>
              <a:rPr lang="en-US" dirty="0"/>
              <a:t>of BERT with improved training methodology, </a:t>
            </a:r>
            <a:r>
              <a:rPr lang="en-US" dirty="0" smtClean="0"/>
              <a:t>larger </a:t>
            </a:r>
            <a:r>
              <a:rPr lang="en-US" dirty="0"/>
              <a:t>batch-training </a:t>
            </a:r>
            <a:r>
              <a:rPr lang="en-US" dirty="0" smtClean="0"/>
              <a:t>sizes and 1000</a:t>
            </a:r>
            <a:r>
              <a:rPr lang="en-US" dirty="0"/>
              <a:t>% more </a:t>
            </a:r>
            <a:r>
              <a:rPr lang="en-US" dirty="0" smtClean="0"/>
              <a:t>data.</a:t>
            </a:r>
            <a:endParaRPr lang="en-US" dirty="0"/>
          </a:p>
          <a:p>
            <a:pPr lvl="1"/>
            <a:r>
              <a:rPr lang="en-US" dirty="0" smtClean="0"/>
              <a:t>Dynamic </a:t>
            </a:r>
            <a:r>
              <a:rPr lang="en-US" dirty="0"/>
              <a:t>masking so that the masked token changes during the training epochs. </a:t>
            </a:r>
          </a:p>
          <a:p>
            <a:pPr lvl="1"/>
            <a:r>
              <a:rPr lang="en-US" dirty="0" smtClean="0"/>
              <a:t>SOTA results on several benchmarks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0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“</a:t>
            </a:r>
            <a:r>
              <a:rPr lang="en-US" b="1" dirty="0" err="1" smtClean="0">
                <a:solidFill>
                  <a:srgbClr val="C00000"/>
                </a:solidFill>
              </a:rPr>
              <a:t>RoBERTa</a:t>
            </a:r>
            <a:r>
              <a:rPr lang="en-US" b="1" dirty="0">
                <a:solidFill>
                  <a:srgbClr val="C00000"/>
                </a:solidFill>
              </a:rPr>
              <a:t>: A Robustly Optimized BERT </a:t>
            </a:r>
            <a:r>
              <a:rPr lang="en-US" b="1" dirty="0" err="1">
                <a:solidFill>
                  <a:srgbClr val="C00000"/>
                </a:solidFill>
              </a:rPr>
              <a:t>Pretraining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Approach”, Liu et al, 2019 (FB)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50" y="4194784"/>
            <a:ext cx="4867275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48" y="5628323"/>
            <a:ext cx="5715000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4" y="4194784"/>
            <a:ext cx="2838450" cy="91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6254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XLNET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Contributions:</a:t>
            </a:r>
          </a:p>
          <a:p>
            <a:pPr lvl="1"/>
            <a:r>
              <a:rPr lang="en-US" dirty="0"/>
              <a:t>permutation language modeling, where all tokens are predicted but in random order</a:t>
            </a:r>
            <a:endParaRPr lang="en-US" dirty="0" smtClean="0"/>
          </a:p>
          <a:p>
            <a:pPr lvl="1"/>
            <a:r>
              <a:rPr lang="en-US" dirty="0" smtClean="0"/>
              <a:t>Larger data, more computational power </a:t>
            </a:r>
            <a:r>
              <a:rPr lang="en-US" dirty="0"/>
              <a:t>to achieve better </a:t>
            </a:r>
            <a:r>
              <a:rPr lang="en-US" dirty="0" smtClean="0"/>
              <a:t>results </a:t>
            </a:r>
            <a:r>
              <a:rPr lang="en-US" dirty="0"/>
              <a:t>on 20 language </a:t>
            </a:r>
            <a:r>
              <a:rPr lang="en-US"/>
              <a:t>tasks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-3790"/>
            <a:ext cx="11448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“</a:t>
            </a:r>
            <a:r>
              <a:rPr lang="en-US" b="1" dirty="0" err="1" smtClean="0">
                <a:solidFill>
                  <a:srgbClr val="C00000"/>
                </a:solidFill>
              </a:rPr>
              <a:t>XLNet</a:t>
            </a:r>
            <a:r>
              <a:rPr lang="en-US" b="1" dirty="0">
                <a:solidFill>
                  <a:srgbClr val="C00000"/>
                </a:solidFill>
              </a:rPr>
              <a:t>: Generalized Autoregressive </a:t>
            </a:r>
            <a:r>
              <a:rPr lang="en-US" b="1" dirty="0" err="1">
                <a:solidFill>
                  <a:srgbClr val="C00000"/>
                </a:solidFill>
              </a:rPr>
              <a:t>Pretraining</a:t>
            </a:r>
            <a:r>
              <a:rPr lang="en-US" b="1" dirty="0">
                <a:solidFill>
                  <a:srgbClr val="C00000"/>
                </a:solidFill>
              </a:rPr>
              <a:t> for Language </a:t>
            </a:r>
            <a:r>
              <a:rPr lang="en-US" b="1" dirty="0" smtClean="0">
                <a:solidFill>
                  <a:srgbClr val="C00000"/>
                </a:solidFill>
              </a:rPr>
              <a:t>Understanding”, Yang et al, 2019 (CMU)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330" y="4999063"/>
            <a:ext cx="6130503" cy="934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063"/>
            <a:ext cx="5163475" cy="35489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37941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distilbert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Contribution:</a:t>
            </a:r>
          </a:p>
          <a:p>
            <a:pPr lvl="1"/>
            <a:r>
              <a:rPr lang="en-US" dirty="0" smtClean="0"/>
              <a:t>learns </a:t>
            </a:r>
            <a:r>
              <a:rPr lang="en-US" dirty="0"/>
              <a:t>a distilled </a:t>
            </a:r>
            <a:r>
              <a:rPr lang="en-US" dirty="0" smtClean="0"/>
              <a:t>version </a:t>
            </a:r>
            <a:r>
              <a:rPr lang="en-US" dirty="0"/>
              <a:t>of BERT, retaining 97% performance but using only half the number of </a:t>
            </a:r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379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Lucida Grande"/>
              </a:rPr>
              <a:t>“</a:t>
            </a:r>
            <a:r>
              <a:rPr lang="en-US" b="1" dirty="0" err="1" smtClean="0">
                <a:solidFill>
                  <a:srgbClr val="C00000"/>
                </a:solidFill>
                <a:latin typeface="Lucida Grande"/>
              </a:rPr>
              <a:t>DistilBERT</a:t>
            </a:r>
            <a:r>
              <a:rPr lang="en-US" b="1" dirty="0">
                <a:solidFill>
                  <a:srgbClr val="C00000"/>
                </a:solidFill>
                <a:latin typeface="Lucida Grande"/>
              </a:rPr>
              <a:t>, a distilled version of BERT: smaller, faster, cheaper and </a:t>
            </a:r>
            <a:r>
              <a:rPr lang="en-US" b="1" dirty="0" smtClean="0">
                <a:solidFill>
                  <a:srgbClr val="C00000"/>
                </a:solidFill>
                <a:latin typeface="Lucida Grande"/>
              </a:rPr>
              <a:t>lighter”, </a:t>
            </a:r>
            <a:r>
              <a:rPr lang="en-US" b="1" dirty="0" err="1" smtClean="0">
                <a:solidFill>
                  <a:srgbClr val="C00000"/>
                </a:solidFill>
                <a:latin typeface="Lucida Grande"/>
              </a:rPr>
              <a:t>Sanh</a:t>
            </a:r>
            <a:r>
              <a:rPr lang="en-US" b="1" dirty="0" smtClean="0">
                <a:solidFill>
                  <a:srgbClr val="C00000"/>
                </a:solidFill>
                <a:latin typeface="Lucida Grande"/>
              </a:rPr>
              <a:t> et al, 2019 (</a:t>
            </a:r>
            <a:r>
              <a:rPr lang="en-US" b="1" dirty="0" err="1" smtClean="0">
                <a:solidFill>
                  <a:srgbClr val="C00000"/>
                </a:solidFill>
                <a:latin typeface="Lucida Grande"/>
              </a:rPr>
              <a:t>HuggingFace</a:t>
            </a:r>
            <a:r>
              <a:rPr lang="en-US" b="1" dirty="0" smtClean="0">
                <a:solidFill>
                  <a:srgbClr val="C00000"/>
                </a:solidFill>
                <a:latin typeface="Lucida Grande"/>
              </a:rPr>
              <a:t>)</a:t>
            </a:r>
            <a:endParaRPr lang="en-US" b="1" i="0" dirty="0">
              <a:solidFill>
                <a:srgbClr val="C00000"/>
              </a:solidFill>
              <a:effectLst/>
              <a:latin typeface="Lucida Gran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139" y="3352668"/>
            <a:ext cx="5597784" cy="759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0880"/>
            <a:ext cx="6096000" cy="36271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341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Two parameter reduction techniques:</a:t>
            </a:r>
          </a:p>
          <a:p>
            <a:pPr lvl="2"/>
            <a:r>
              <a:rPr lang="en-US" dirty="0"/>
              <a:t>Factorized embedding </a:t>
            </a:r>
            <a:r>
              <a:rPr lang="en-US" dirty="0" smtClean="0"/>
              <a:t>parameterization</a:t>
            </a:r>
          </a:p>
          <a:p>
            <a:pPr lvl="2"/>
            <a:r>
              <a:rPr lang="en-US"/>
              <a:t>Cross-layer parameter sharing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379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“ALBERT</a:t>
            </a:r>
            <a:r>
              <a:rPr lang="en-US" b="1" dirty="0">
                <a:solidFill>
                  <a:srgbClr val="C00000"/>
                </a:solidFill>
              </a:rPr>
              <a:t>: A LITE BERT FOR SELF-SUPERVISED LEARNING OF LANGUAGE </a:t>
            </a:r>
            <a:r>
              <a:rPr lang="en-US" b="1" dirty="0" smtClean="0">
                <a:solidFill>
                  <a:srgbClr val="C00000"/>
                </a:solidFill>
              </a:rPr>
              <a:t>REPRESENTATIONS”, Lan et al, 2020 (google)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80" y="3684564"/>
            <a:ext cx="6094736" cy="1352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1" y="5199095"/>
            <a:ext cx="7953375" cy="1562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15386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Contributions:</a:t>
            </a:r>
          </a:p>
          <a:p>
            <a:pPr lvl="1"/>
            <a:r>
              <a:rPr lang="en-US" dirty="0" err="1"/>
              <a:t>MAsked</a:t>
            </a:r>
            <a:r>
              <a:rPr lang="en-US" dirty="0"/>
              <a:t> Sequence to Sequence </a:t>
            </a:r>
            <a:r>
              <a:rPr lang="en-US" dirty="0" smtClean="0"/>
              <a:t>pre-training for </a:t>
            </a:r>
            <a:r>
              <a:rPr lang="en-US" dirty="0"/>
              <a:t>language </a:t>
            </a:r>
            <a:r>
              <a:rPr lang="en-US" dirty="0" smtClean="0"/>
              <a:t>generation</a:t>
            </a:r>
          </a:p>
          <a:p>
            <a:pPr lvl="1"/>
            <a:r>
              <a:rPr lang="en-US" dirty="0"/>
              <a:t>significant </a:t>
            </a:r>
            <a:r>
              <a:rPr lang="en-US" dirty="0" smtClean="0"/>
              <a:t>improvements on several </a:t>
            </a:r>
            <a:r>
              <a:rPr lang="en-US" dirty="0"/>
              <a:t>language generation </a:t>
            </a:r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318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“MASS</a:t>
            </a:r>
            <a:r>
              <a:rPr lang="en-US" b="1" dirty="0">
                <a:solidFill>
                  <a:srgbClr val="FF0000"/>
                </a:solidFill>
              </a:rPr>
              <a:t>: Masked Sequence to Sequence Pre-training for </a:t>
            </a:r>
            <a:r>
              <a:rPr lang="en-US" b="1" dirty="0" smtClean="0">
                <a:solidFill>
                  <a:srgbClr val="FF0000"/>
                </a:solidFill>
              </a:rPr>
              <a:t>Language”, Song et al, 2019 (MS)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9" y="3741038"/>
            <a:ext cx="9448800" cy="219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118" y="3299332"/>
            <a:ext cx="5109882" cy="35586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88668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© All </a:t>
            </a:r>
            <a:r>
              <a:rPr lang="en-US" b="1" dirty="0"/>
              <a:t>rights reserved with the author</a:t>
            </a:r>
          </a:p>
        </p:txBody>
      </p:sp>
    </p:spTree>
    <p:extLst>
      <p:ext uri="{BB962C8B-B14F-4D97-AF65-F5344CB8AC3E}">
        <p14:creationId xmlns:p14="http://schemas.microsoft.com/office/powerpoint/2010/main" val="281676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26811</TotalTime>
  <Words>3779</Words>
  <Application>Microsoft Office PowerPoint</Application>
  <PresentationFormat>Widescreen</PresentationFormat>
  <Paragraphs>702</Paragraphs>
  <Slides>96</Slides>
  <Notes>2</Notes>
  <HiddenSlides>15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4" baseType="lpstr">
      <vt:lpstr>Arial</vt:lpstr>
      <vt:lpstr>Calibri</vt:lpstr>
      <vt:lpstr>Cambria Math</vt:lpstr>
      <vt:lpstr>Gill Sans MT</vt:lpstr>
      <vt:lpstr>Helvetica</vt:lpstr>
      <vt:lpstr>Lucida Grande</vt:lpstr>
      <vt:lpstr>Wingdings</vt:lpstr>
      <vt:lpstr>Gallery</vt:lpstr>
      <vt:lpstr>Natural language processing</vt:lpstr>
      <vt:lpstr>motivation</vt:lpstr>
      <vt:lpstr>Outline</vt:lpstr>
      <vt:lpstr>PowerPoint Presentation</vt:lpstr>
      <vt:lpstr>Feature transfer</vt:lpstr>
      <vt:lpstr>model transfer</vt:lpstr>
      <vt:lpstr>Questions?</vt:lpstr>
      <vt:lpstr>Outline</vt:lpstr>
      <vt:lpstr>Word embedding</vt:lpstr>
      <vt:lpstr>Distributed representation of words</vt:lpstr>
      <vt:lpstr>word2vec</vt:lpstr>
      <vt:lpstr>Architecture (skip-gram)</vt:lpstr>
      <vt:lpstr>Evaluation</vt:lpstr>
      <vt:lpstr>Evaluation (II) – descriptors math</vt:lpstr>
      <vt:lpstr>PowerPoint Presentation</vt:lpstr>
      <vt:lpstr>PowerPoint Presentation</vt:lpstr>
      <vt:lpstr>PowerPoint Presentation</vt:lpstr>
      <vt:lpstr>Other associations</vt:lpstr>
      <vt:lpstr>Byte-pair encoding (BPE)</vt:lpstr>
      <vt:lpstr>Word2vec / BPE  feature transfer </vt:lpstr>
      <vt:lpstr>elmo</vt:lpstr>
      <vt:lpstr>It’s still a pre-trained word embedding model</vt:lpstr>
      <vt:lpstr>But, </vt:lpstr>
      <vt:lpstr>results</vt:lpstr>
      <vt:lpstr>summary</vt:lpstr>
      <vt:lpstr>Questions?</vt:lpstr>
      <vt:lpstr>Outline</vt:lpstr>
      <vt:lpstr>Language models </vt:lpstr>
      <vt:lpstr>Downstream  tasks (Datasets)</vt:lpstr>
      <vt:lpstr>Sequential processing </vt:lpstr>
      <vt:lpstr>Recap - RNN</vt:lpstr>
      <vt:lpstr>MOE (i)</vt:lpstr>
      <vt:lpstr>Elmo – 2 layers of biLSTM</vt:lpstr>
      <vt:lpstr>Questions?</vt:lpstr>
      <vt:lpstr>attention</vt:lpstr>
      <vt:lpstr>PowerPoint Presentation</vt:lpstr>
      <vt:lpstr>PowerPoint Presentation</vt:lpstr>
      <vt:lpstr>PowerPoint Presentation</vt:lpstr>
      <vt:lpstr>PowerPoint Presentation</vt:lpstr>
      <vt:lpstr>ConvS2s</vt:lpstr>
      <vt:lpstr>summary</vt:lpstr>
      <vt:lpstr>Questions?</vt:lpstr>
      <vt:lpstr>Outline</vt:lpstr>
      <vt:lpstr>Transformer - background</vt:lpstr>
      <vt:lpstr>RNN / LSTM disadvantages</vt:lpstr>
      <vt:lpstr>conv disadvantages</vt:lpstr>
      <vt:lpstr>PowerPoint Presentation</vt:lpstr>
      <vt:lpstr>Transformer </vt:lpstr>
      <vt:lpstr>Transformer - architecture </vt:lpstr>
      <vt:lpstr>Self-attention layer (encoder)</vt:lpstr>
      <vt:lpstr>Non Local Module (Deep learning)</vt:lpstr>
      <vt:lpstr>Three different layers of  attention</vt:lpstr>
      <vt:lpstr>Position encoding</vt:lpstr>
      <vt:lpstr>Full processing pipeline</vt:lpstr>
      <vt:lpstr>compexity</vt:lpstr>
      <vt:lpstr>results</vt:lpstr>
      <vt:lpstr>Questions?</vt:lpstr>
      <vt:lpstr>Outline</vt:lpstr>
      <vt:lpstr>model transfer</vt:lpstr>
      <vt:lpstr>GPT</vt:lpstr>
      <vt:lpstr>GPT - architecture</vt:lpstr>
      <vt:lpstr>GPT - Pretraining</vt:lpstr>
      <vt:lpstr>GPT - finetuning</vt:lpstr>
      <vt:lpstr>Results – natural language inference</vt:lpstr>
      <vt:lpstr>Results – Question answering</vt:lpstr>
      <vt:lpstr>Impact of number of layer transferred</vt:lpstr>
      <vt:lpstr>Results – ablations (GLUE)</vt:lpstr>
      <vt:lpstr>BERT </vt:lpstr>
      <vt:lpstr>Bert - Architecture</vt:lpstr>
      <vt:lpstr>Bert – input representations</vt:lpstr>
      <vt:lpstr>Pre-training bert</vt:lpstr>
      <vt:lpstr>Finetuning bert</vt:lpstr>
      <vt:lpstr>Results - GLUE</vt:lpstr>
      <vt:lpstr>Results – squad v1.1 / SWAG</vt:lpstr>
      <vt:lpstr>ablations</vt:lpstr>
      <vt:lpstr>Feature based approach with bert (NER)</vt:lpstr>
      <vt:lpstr>To Tune or Not to Tune? Adapting Pretrained Representations to Diverse Tasks</vt:lpstr>
      <vt:lpstr>GPT2</vt:lpstr>
      <vt:lpstr>Impressive generative capabilities </vt:lpstr>
      <vt:lpstr>architecture</vt:lpstr>
      <vt:lpstr>Zero-shot setting</vt:lpstr>
      <vt:lpstr>model transfer</vt:lpstr>
      <vt:lpstr>Zero-shot setting</vt:lpstr>
      <vt:lpstr>Results – Language models</vt:lpstr>
      <vt:lpstr>Results – zero shot - Translation</vt:lpstr>
      <vt:lpstr>Results – zero-shot summarization</vt:lpstr>
      <vt:lpstr>summary</vt:lpstr>
      <vt:lpstr>Next?</vt:lpstr>
      <vt:lpstr>PowerPoint Presentation</vt:lpstr>
      <vt:lpstr>Non Local Module (Deep learning)</vt:lpstr>
      <vt:lpstr>Current improvements</vt:lpstr>
      <vt:lpstr>roberta</vt:lpstr>
      <vt:lpstr>XLNET</vt:lpstr>
      <vt:lpstr>distilbert</vt:lpstr>
      <vt:lpstr>albert</vt:lpstr>
      <vt:lpstr>MASS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models</dc:title>
  <dc:creator>Hila Levi</dc:creator>
  <cp:lastModifiedBy>Hila Levi</cp:lastModifiedBy>
  <cp:revision>382</cp:revision>
  <dcterms:created xsi:type="dcterms:W3CDTF">2020-04-20T16:11:53Z</dcterms:created>
  <dcterms:modified xsi:type="dcterms:W3CDTF">2020-05-19T17:20:21Z</dcterms:modified>
</cp:coreProperties>
</file>